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460" r:id="rId1"/>
  </p:sldMasterIdLst>
  <p:notesMasterIdLst>
    <p:notesMasterId r:id="rId87"/>
  </p:notesMasterIdLst>
  <p:sldIdLst>
    <p:sldId id="256" r:id="rId2"/>
    <p:sldId id="274" r:id="rId3"/>
    <p:sldId id="343" r:id="rId4"/>
    <p:sldId id="275" r:id="rId5"/>
    <p:sldId id="293" r:id="rId6"/>
    <p:sldId id="313" r:id="rId7"/>
    <p:sldId id="399" r:id="rId8"/>
    <p:sldId id="289" r:id="rId9"/>
    <p:sldId id="276" r:id="rId10"/>
    <p:sldId id="404" r:id="rId11"/>
    <p:sldId id="288" r:id="rId12"/>
    <p:sldId id="370" r:id="rId13"/>
    <p:sldId id="396" r:id="rId14"/>
    <p:sldId id="397" r:id="rId15"/>
    <p:sldId id="314" r:id="rId16"/>
    <p:sldId id="385" r:id="rId17"/>
    <p:sldId id="352" r:id="rId18"/>
    <p:sldId id="409" r:id="rId19"/>
    <p:sldId id="348" r:id="rId20"/>
    <p:sldId id="378" r:id="rId21"/>
    <p:sldId id="350" r:id="rId22"/>
    <p:sldId id="351" r:id="rId23"/>
    <p:sldId id="382" r:id="rId24"/>
    <p:sldId id="367" r:id="rId25"/>
    <p:sldId id="357" r:id="rId26"/>
    <p:sldId id="383" r:id="rId27"/>
    <p:sldId id="347" r:id="rId28"/>
    <p:sldId id="363" r:id="rId29"/>
    <p:sldId id="405" r:id="rId30"/>
    <p:sldId id="406" r:id="rId31"/>
    <p:sldId id="407" r:id="rId32"/>
    <p:sldId id="408" r:id="rId33"/>
    <p:sldId id="379" r:id="rId34"/>
    <p:sldId id="358" r:id="rId35"/>
    <p:sldId id="359" r:id="rId36"/>
    <p:sldId id="402" r:id="rId37"/>
    <p:sldId id="380" r:id="rId38"/>
    <p:sldId id="280" r:id="rId39"/>
    <p:sldId id="369" r:id="rId40"/>
    <p:sldId id="332" r:id="rId41"/>
    <p:sldId id="381" r:id="rId42"/>
    <p:sldId id="330" r:id="rId43"/>
    <p:sldId id="333" r:id="rId44"/>
    <p:sldId id="277" r:id="rId45"/>
    <p:sldId id="386" r:id="rId46"/>
    <p:sldId id="340" r:id="rId47"/>
    <p:sldId id="345" r:id="rId48"/>
    <p:sldId id="342" r:id="rId49"/>
    <p:sldId id="366" r:id="rId50"/>
    <p:sldId id="384" r:id="rId51"/>
    <p:sldId id="368" r:id="rId52"/>
    <p:sldId id="362" r:id="rId53"/>
    <p:sldId id="387" r:id="rId54"/>
    <p:sldId id="302" r:id="rId55"/>
    <p:sldId id="360" r:id="rId56"/>
    <p:sldId id="388" r:id="rId57"/>
    <p:sldId id="304" r:id="rId58"/>
    <p:sldId id="356" r:id="rId59"/>
    <p:sldId id="338" r:id="rId60"/>
    <p:sldId id="410" r:id="rId61"/>
    <p:sldId id="391" r:id="rId62"/>
    <p:sldId id="375" r:id="rId63"/>
    <p:sldId id="285" r:id="rId64"/>
    <p:sldId id="344" r:id="rId65"/>
    <p:sldId id="287" r:id="rId66"/>
    <p:sldId id="401" r:id="rId67"/>
    <p:sldId id="389" r:id="rId68"/>
    <p:sldId id="298" r:id="rId69"/>
    <p:sldId id="310" r:id="rId70"/>
    <p:sldId id="311" r:id="rId71"/>
    <p:sldId id="337" r:id="rId72"/>
    <p:sldId id="312" r:id="rId73"/>
    <p:sldId id="354" r:id="rId74"/>
    <p:sldId id="355" r:id="rId75"/>
    <p:sldId id="390" r:id="rId76"/>
    <p:sldId id="376" r:id="rId77"/>
    <p:sldId id="377" r:id="rId78"/>
    <p:sldId id="393" r:id="rId79"/>
    <p:sldId id="371" r:id="rId80"/>
    <p:sldId id="271" r:id="rId81"/>
    <p:sldId id="392" r:id="rId82"/>
    <p:sldId id="394" r:id="rId83"/>
    <p:sldId id="307" r:id="rId84"/>
    <p:sldId id="308" r:id="rId85"/>
    <p:sldId id="309" r:id="rId8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CAB6C8-F49B-4C23-A95A-C957546A18AE}">
          <p14:sldIdLst>
            <p14:sldId id="256"/>
            <p14:sldId id="274"/>
            <p14:sldId id="343"/>
            <p14:sldId id="275"/>
            <p14:sldId id="293"/>
          </p14:sldIdLst>
        </p14:section>
        <p14:section name="Medi-Cal" id="{F80E0C81-39EC-4E97-8CC9-99D4C00C9929}">
          <p14:sldIdLst>
            <p14:sldId id="313"/>
            <p14:sldId id="399"/>
            <p14:sldId id="289"/>
            <p14:sldId id="276"/>
            <p14:sldId id="404"/>
            <p14:sldId id="288"/>
            <p14:sldId id="370"/>
            <p14:sldId id="396"/>
            <p14:sldId id="397"/>
          </p14:sldIdLst>
        </p14:section>
        <p14:section name="CalOptima Operations" id="{D1388C28-05CC-4DD0-BDB6-AF0901C44FDE}">
          <p14:sldIdLst>
            <p14:sldId id="314"/>
            <p14:sldId id="385"/>
            <p14:sldId id="352"/>
            <p14:sldId id="409"/>
          </p14:sldIdLst>
        </p14:section>
        <p14:section name="CalAIM" id="{F60092EA-54E4-48B1-B18F-74EF7B68DD72}">
          <p14:sldIdLst>
            <p14:sldId id="348"/>
            <p14:sldId id="378"/>
            <p14:sldId id="350"/>
            <p14:sldId id="351"/>
          </p14:sldIdLst>
        </p14:section>
        <p14:section name="LTSS" id="{139BB73D-48D2-459E-BD6D-55B01143CFF7}">
          <p14:sldIdLst>
            <p14:sldId id="382"/>
            <p14:sldId id="367"/>
            <p14:sldId id="357"/>
          </p14:sldIdLst>
        </p14:section>
        <p14:section name="Reporting Requirements" id="{17A0D1DB-4726-4D09-87DE-57E3516ACD7A}">
          <p14:sldIdLst>
            <p14:sldId id="383"/>
            <p14:sldId id="347"/>
            <p14:sldId id="363"/>
            <p14:sldId id="405"/>
          </p14:sldIdLst>
        </p14:section>
        <p14:section name="IHCP" id="{B2A80DFB-D595-4F4E-9F1C-3AE2C4B303D6}">
          <p14:sldIdLst>
            <p14:sldId id="406"/>
            <p14:sldId id="407"/>
            <p14:sldId id="408"/>
          </p14:sldIdLst>
        </p14:section>
        <p14:section name="Behavioral Health" id="{4DE42DAA-D86F-448C-BD24-90E942A28E77}">
          <p14:sldIdLst>
            <p14:sldId id="379"/>
            <p14:sldId id="358"/>
            <p14:sldId id="359"/>
            <p14:sldId id="402"/>
          </p14:sldIdLst>
        </p14:section>
        <p14:section name="Member Handbook" id="{861B80A2-FA11-4B47-B0F1-F4A02C201F0B}">
          <p14:sldIdLst>
            <p14:sldId id="380"/>
            <p14:sldId id="280"/>
            <p14:sldId id="369"/>
            <p14:sldId id="332"/>
          </p14:sldIdLst>
        </p14:section>
        <p14:section name="Provider Resources" id="{FC715257-08B5-4075-87CD-E21A3DBF963C}">
          <p14:sldIdLst>
            <p14:sldId id="381"/>
            <p14:sldId id="330"/>
          </p14:sldIdLst>
        </p14:section>
        <p14:section name="CHA Operations" id="{28019CE5-307D-4740-932D-754233F617AF}">
          <p14:sldIdLst>
            <p14:sldId id="333"/>
            <p14:sldId id="277"/>
          </p14:sldIdLst>
        </p14:section>
        <p14:section name="Access Standards" id="{3B1E07A5-5DBC-48F7-9511-AA72BF94AFE2}">
          <p14:sldIdLst>
            <p14:sldId id="386"/>
            <p14:sldId id="340"/>
            <p14:sldId id="345"/>
            <p14:sldId id="342"/>
            <p14:sldId id="366"/>
          </p14:sldIdLst>
        </p14:section>
        <p14:section name="Cultural Competency" id="{E77EB5E8-32BA-4C01-A0C2-5205CB2E8F71}">
          <p14:sldIdLst>
            <p14:sldId id="384"/>
            <p14:sldId id="368"/>
            <p14:sldId id="362"/>
          </p14:sldIdLst>
        </p14:section>
        <p14:section name="Member Information" id="{C7079C55-1CF5-4AC1-A00C-1069D47512B1}">
          <p14:sldIdLst>
            <p14:sldId id="387"/>
            <p14:sldId id="302"/>
            <p14:sldId id="360"/>
          </p14:sldIdLst>
        </p14:section>
        <p14:section name="Authorizations" id="{7A11675D-1099-4709-80E4-EA4361E7D86F}">
          <p14:sldIdLst>
            <p14:sldId id="388"/>
            <p14:sldId id="304"/>
            <p14:sldId id="356"/>
            <p14:sldId id="338"/>
            <p14:sldId id="410"/>
          </p14:sldIdLst>
        </p14:section>
        <p14:section name="Clinical Programs" id="{914E7E13-27C1-41CC-83EA-87CDA532CDBB}">
          <p14:sldIdLst>
            <p14:sldId id="391"/>
            <p14:sldId id="375"/>
            <p14:sldId id="285"/>
            <p14:sldId id="344"/>
            <p14:sldId id="287"/>
          </p14:sldIdLst>
        </p14:section>
        <p14:section name="Doula Services" id="{2C95C5BD-DACB-4981-93F9-9D020625BF9C}">
          <p14:sldIdLst>
            <p14:sldId id="401"/>
          </p14:sldIdLst>
        </p14:section>
        <p14:section name="Claims" id="{E7525A88-C809-4784-83D3-827EEEF31C9E}">
          <p14:sldIdLst>
            <p14:sldId id="389"/>
            <p14:sldId id="298"/>
            <p14:sldId id="310"/>
            <p14:sldId id="311"/>
            <p14:sldId id="337"/>
            <p14:sldId id="312"/>
            <p14:sldId id="354"/>
            <p14:sldId id="355"/>
          </p14:sldIdLst>
        </p14:section>
        <p14:section name="ECHO" id="{55320CE4-39AC-4B47-A0DD-B00E13AF8DF8}">
          <p14:sldIdLst>
            <p14:sldId id="390"/>
            <p14:sldId id="376"/>
            <p14:sldId id="377"/>
          </p14:sldIdLst>
        </p14:section>
        <p14:section name="Quality Improvement" id="{A772FEFF-E3FC-440B-9EBE-BEB3A792C6F2}">
          <p14:sldIdLst>
            <p14:sldId id="393"/>
            <p14:sldId id="371"/>
            <p14:sldId id="271"/>
            <p14:sldId id="392"/>
          </p14:sldIdLst>
        </p14:section>
        <p14:section name="Contacts" id="{32A5251E-9F50-4AF0-BD20-A81B3885FB8D}">
          <p14:sldIdLst>
            <p14:sldId id="394"/>
            <p14:sldId id="307"/>
            <p14:sldId id="308"/>
            <p14:sldId id="3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42E41D-593E-24F3-A4C4-4C848437CCA6}" name="Caroline Cruz" initials="CC" userId="S::CCruz4@choc.org::87fad432-0d70-4f22-978b-dbc2067f16c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Cruz" initials="CC" lastIdx="6" clrIdx="0">
    <p:extLst>
      <p:ext uri="{19B8F6BF-5375-455C-9EA6-DF929625EA0E}">
        <p15:presenceInfo xmlns:p15="http://schemas.microsoft.com/office/powerpoint/2012/main" userId="S::CCruz4@choc.org::87fad432-0d70-4f22-978b-dbc2067f16c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A4"/>
    <a:srgbClr val="7676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6" autoAdjust="0"/>
    <p:restoredTop sz="84173" autoAdjust="0"/>
  </p:normalViewPr>
  <p:slideViewPr>
    <p:cSldViewPr>
      <p:cViewPr varScale="1">
        <p:scale>
          <a:sx n="94" d="100"/>
          <a:sy n="94" d="100"/>
        </p:scale>
        <p:origin x="127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8/10/relationships/authors" Targe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commentAuthors" Target="commentAuthors.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7" rIns="93172" bIns="4658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7" rIns="93172" bIns="46587" rtlCol="0"/>
          <a:lstStyle>
            <a:lvl1pPr algn="r">
              <a:defRPr sz="1200"/>
            </a:lvl1pPr>
          </a:lstStyle>
          <a:p>
            <a:fld id="{4B94A54B-5C38-4D13-B814-AA56A8457983}" type="datetimeFigureOut">
              <a:rPr lang="en-US" smtClean="0"/>
              <a:t>12/31/2024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2" tIns="46587" rIns="93172" bIns="46587"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7" rIns="93172"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7" rIns="93172"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7" rIns="93172" bIns="46587" rtlCol="0" anchor="b"/>
          <a:lstStyle>
            <a:lvl1pPr algn="r">
              <a:defRPr sz="1200"/>
            </a:lvl1pPr>
          </a:lstStyle>
          <a:p>
            <a:fld id="{98071720-6B4C-41C8-89CA-D9C6F16381FF}" type="slidenum">
              <a:rPr lang="en-US" smtClean="0"/>
              <a:t>‹#›</a:t>
            </a:fld>
            <a:endParaRPr lang="en-US" dirty="0"/>
          </a:p>
        </p:txBody>
      </p:sp>
    </p:spTree>
    <p:extLst>
      <p:ext uri="{BB962C8B-B14F-4D97-AF65-F5344CB8AC3E}">
        <p14:creationId xmlns:p14="http://schemas.microsoft.com/office/powerpoint/2010/main" val="2904567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071720-6B4C-41C8-89CA-D9C6F16381FF}" type="slidenum">
              <a:rPr lang="en-US" smtClean="0"/>
              <a:t>1</a:t>
            </a:fld>
            <a:endParaRPr lang="en-US" dirty="0"/>
          </a:p>
        </p:txBody>
      </p:sp>
    </p:spTree>
    <p:extLst>
      <p:ext uri="{BB962C8B-B14F-4D97-AF65-F5344CB8AC3E}">
        <p14:creationId xmlns:p14="http://schemas.microsoft.com/office/powerpoint/2010/main" val="458319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Background:</a:t>
            </a:r>
          </a:p>
          <a:p>
            <a:r>
              <a:rPr lang="en-US" dirty="0"/>
              <a:t>The 21st Century CURES Act, signed into law in 2016, requires that states set up an EVV system to verify that services for all Medicaid-funded personal care and home health care services occurred. Pursuant to Subsection (l) of Section 1903 of </a:t>
            </a:r>
            <a:r>
              <a:rPr lang="en-US" dirty="0" err="1"/>
              <a:t>th</a:t>
            </a:r>
            <a:r>
              <a:rPr lang="en-US" dirty="0"/>
              <a:t>​​e Social Security Act (SSA) (42 U.S.C. 1396b), all states must implement EVV for Medicaid-funded personal care services (PCS) by January 2020 and home health care services (HHCS) by January 2023.</a:t>
            </a:r>
          </a:p>
        </p:txBody>
      </p:sp>
      <p:sp>
        <p:nvSpPr>
          <p:cNvPr id="4" name="Slide Number Placeholder 3"/>
          <p:cNvSpPr>
            <a:spLocks noGrp="1"/>
          </p:cNvSpPr>
          <p:nvPr>
            <p:ph type="sldNum" sz="quarter" idx="5"/>
          </p:nvPr>
        </p:nvSpPr>
        <p:spPr/>
        <p:txBody>
          <a:bodyPr/>
          <a:lstStyle/>
          <a:p>
            <a:fld id="{98071720-6B4C-41C8-89CA-D9C6F16381FF}" type="slidenum">
              <a:rPr lang="en-US" smtClean="0"/>
              <a:t>13</a:t>
            </a:fld>
            <a:endParaRPr lang="en-US" dirty="0"/>
          </a:p>
        </p:txBody>
      </p:sp>
    </p:spTree>
    <p:extLst>
      <p:ext uri="{BB962C8B-B14F-4D97-AF65-F5344CB8AC3E}">
        <p14:creationId xmlns:p14="http://schemas.microsoft.com/office/powerpoint/2010/main" val="64486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HHCS includes both skilled nursing and home health aide services provided through a Home Health Agency.</a:t>
            </a:r>
          </a:p>
          <a:p>
            <a:r>
              <a:rPr lang="en-US" dirty="0"/>
              <a:t>RNs and LVNs who are Independent Providers and are not hired by home health agencies, but they are providing personal care are considered PCS.</a:t>
            </a:r>
          </a:p>
          <a:p>
            <a:r>
              <a:rPr lang="en-US" dirty="0"/>
              <a:t>PCS consists of services supporting individuals with their activities of daily living, such as movement, bathing, dressing, toileting, and personal hygiene. PCS can also offer support for instrumental activities of daily living, such as meal preparation, money management, shopping, and telephone use. </a:t>
            </a:r>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14</a:t>
            </a:fld>
            <a:endParaRPr lang="en-US" dirty="0"/>
          </a:p>
        </p:txBody>
      </p:sp>
    </p:spTree>
    <p:extLst>
      <p:ext uri="{BB962C8B-B14F-4D97-AF65-F5344CB8AC3E}">
        <p14:creationId xmlns:p14="http://schemas.microsoft.com/office/powerpoint/2010/main" val="166117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Physician Administered Medications are medications administered in the provider office or an infusion center that will be submitted on a medical claim instead of a pharmacy claim.</a:t>
            </a:r>
          </a:p>
        </p:txBody>
      </p:sp>
      <p:sp>
        <p:nvSpPr>
          <p:cNvPr id="4" name="Slide Number Placeholder 3"/>
          <p:cNvSpPr>
            <a:spLocks noGrp="1"/>
          </p:cNvSpPr>
          <p:nvPr>
            <p:ph type="sldNum" sz="quarter" idx="5"/>
          </p:nvPr>
        </p:nvSpPr>
        <p:spPr/>
        <p:txBody>
          <a:bodyPr/>
          <a:lstStyle/>
          <a:p>
            <a:fld id="{98071720-6B4C-41C8-89CA-D9C6F16381FF}" type="slidenum">
              <a:rPr lang="en-US" smtClean="0"/>
              <a:t>17</a:t>
            </a:fld>
            <a:endParaRPr lang="en-US" dirty="0"/>
          </a:p>
        </p:txBody>
      </p:sp>
    </p:spTree>
    <p:extLst>
      <p:ext uri="{BB962C8B-B14F-4D97-AF65-F5344CB8AC3E}">
        <p14:creationId xmlns:p14="http://schemas.microsoft.com/office/powerpoint/2010/main" val="2086514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Orange County Health Care Agency determines CCS eligibility. Please note, CCS eligibility is separate from Medi-Cal eligibility. </a:t>
            </a:r>
          </a:p>
          <a:p>
            <a:endParaRPr lang="en-US" dirty="0"/>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18</a:t>
            </a:fld>
            <a:endParaRPr lang="en-US" dirty="0"/>
          </a:p>
        </p:txBody>
      </p:sp>
    </p:spTree>
    <p:extLst>
      <p:ext uri="{BB962C8B-B14F-4D97-AF65-F5344CB8AC3E}">
        <p14:creationId xmlns:p14="http://schemas.microsoft.com/office/powerpoint/2010/main" val="4072783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44444"/>
                </a:solidFill>
                <a:effectLst/>
                <a:latin typeface="Noto Sans" panose="020B0502040504020204" pitchFamily="34" charset="0"/>
              </a:rPr>
              <a:t>To better identify and manage the risk and needs of members who may be challenged with medical and behavioral conditions, lack of access to care, or chronic illnesses and disabilities, </a:t>
            </a:r>
            <a:r>
              <a:rPr lang="en-US" b="0" i="0" dirty="0" err="1">
                <a:solidFill>
                  <a:srgbClr val="444444"/>
                </a:solidFill>
                <a:effectLst/>
                <a:latin typeface="Noto Sans" panose="020B0502040504020204" pitchFamily="34" charset="0"/>
              </a:rPr>
              <a:t>CalAIM</a:t>
            </a:r>
            <a:r>
              <a:rPr lang="en-US" b="0" i="0" dirty="0">
                <a:solidFill>
                  <a:srgbClr val="444444"/>
                </a:solidFill>
                <a:effectLst/>
                <a:latin typeface="Noto Sans" panose="020B0502040504020204" pitchFamily="34" charset="0"/>
              </a:rPr>
              <a:t> is a whole-system, person-centered approach that will result in a better quality of life for members, as well as long-term cost savings and avoidance. Components of this system include:</a:t>
            </a:r>
          </a:p>
          <a:p>
            <a:pPr algn="l">
              <a:buFont typeface="Arial" panose="020B0604020202020204" pitchFamily="34" charset="0"/>
              <a:buChar char="•"/>
            </a:pPr>
            <a:r>
              <a:rPr lang="en-US" b="0" i="0" dirty="0">
                <a:solidFill>
                  <a:srgbClr val="444444"/>
                </a:solidFill>
                <a:effectLst/>
                <a:latin typeface="Noto Sans" panose="020B0502040504020204" pitchFamily="34" charset="0"/>
              </a:rPr>
              <a:t>A statewide population health management strategy</a:t>
            </a:r>
          </a:p>
          <a:p>
            <a:pPr algn="l">
              <a:buFont typeface="Arial" panose="020B0604020202020204" pitchFamily="34" charset="0"/>
              <a:buChar char="•"/>
            </a:pPr>
            <a:r>
              <a:rPr lang="en-US" b="0" i="0" dirty="0">
                <a:solidFill>
                  <a:srgbClr val="444444"/>
                </a:solidFill>
                <a:effectLst/>
                <a:latin typeface="Noto Sans" panose="020B0502040504020204" pitchFamily="34" charset="0"/>
              </a:rPr>
              <a:t>A statewide Enhanced Care Management (ECM) benefit</a:t>
            </a:r>
          </a:p>
          <a:p>
            <a:pPr algn="l">
              <a:buFont typeface="Arial" panose="020B0604020202020204" pitchFamily="34" charset="0"/>
              <a:buChar char="•"/>
            </a:pPr>
            <a:r>
              <a:rPr lang="en-US" b="0" i="0" dirty="0">
                <a:solidFill>
                  <a:srgbClr val="444444"/>
                </a:solidFill>
                <a:effectLst/>
                <a:latin typeface="Noto Sans" panose="020B0502040504020204" pitchFamily="34" charset="0"/>
              </a:rPr>
              <a:t>Implementation of optional Community Supports</a:t>
            </a:r>
          </a:p>
          <a:p>
            <a:pPr algn="l">
              <a:buFont typeface="Arial" panose="020B0604020202020204" pitchFamily="34" charset="0"/>
              <a:buChar char="•"/>
            </a:pPr>
            <a:r>
              <a:rPr lang="en-US" b="0" i="0" dirty="0">
                <a:solidFill>
                  <a:srgbClr val="444444"/>
                </a:solidFill>
                <a:effectLst/>
                <a:latin typeface="Noto Sans" panose="020B0502040504020204" pitchFamily="34" charset="0"/>
              </a:rPr>
              <a:t>Implementation of incentive payments for plans and providers</a:t>
            </a:r>
          </a:p>
          <a:p>
            <a:pPr algn="l">
              <a:buFont typeface="Arial" panose="020B0604020202020204" pitchFamily="34" charset="0"/>
              <a:buChar char="•"/>
            </a:pPr>
            <a:r>
              <a:rPr lang="en-US" b="0" i="0" dirty="0">
                <a:solidFill>
                  <a:srgbClr val="444444"/>
                </a:solidFill>
                <a:effectLst/>
                <a:latin typeface="Noto Sans" panose="020B0502040504020204" pitchFamily="34" charset="0"/>
              </a:rPr>
              <a:t>Participation in the serious mental illness (SMI)/serious emotional disturbance (SED) demonstration</a:t>
            </a:r>
          </a:p>
          <a:p>
            <a:pPr algn="l">
              <a:buFont typeface="Arial" panose="020B0604020202020204" pitchFamily="34" charset="0"/>
              <a:buChar char="•"/>
            </a:pPr>
            <a:r>
              <a:rPr lang="en-US" b="0" i="0" dirty="0">
                <a:solidFill>
                  <a:srgbClr val="444444"/>
                </a:solidFill>
                <a:effectLst/>
                <a:latin typeface="Noto Sans" panose="020B0502040504020204" pitchFamily="34" charset="0"/>
              </a:rPr>
              <a:t>Required screening for and enrollment in Medi-Cal prior to release from county jail</a:t>
            </a:r>
          </a:p>
          <a:p>
            <a:pPr algn="l">
              <a:buFont typeface="Arial" panose="020B0604020202020204" pitchFamily="34" charset="0"/>
              <a:buChar char="•"/>
            </a:pPr>
            <a:r>
              <a:rPr lang="en-US" b="0" i="0" dirty="0">
                <a:solidFill>
                  <a:srgbClr val="444444"/>
                </a:solidFill>
                <a:effectLst/>
                <a:latin typeface="Noto Sans" panose="020B0502040504020204" pitchFamily="34" charset="0"/>
              </a:rPr>
              <a:t>A pilot with full integration of physical health, behavioral health and oral health under one contracted entity in a county</a:t>
            </a:r>
          </a:p>
          <a:p>
            <a:pPr algn="l">
              <a:buFont typeface="Arial" panose="020B0604020202020204" pitchFamily="34" charset="0"/>
              <a:buChar char="•"/>
            </a:pPr>
            <a:r>
              <a:rPr lang="en-US" b="0" i="0" dirty="0">
                <a:solidFill>
                  <a:srgbClr val="444444"/>
                </a:solidFill>
                <a:effectLst/>
                <a:latin typeface="Noto Sans" panose="020B0502040504020204" pitchFamily="34" charset="0"/>
              </a:rPr>
              <a:t>A long-term plan for foster care children and youth</a:t>
            </a:r>
          </a:p>
          <a:p>
            <a:pPr marL="114300" indent="0">
              <a:spcBef>
                <a:spcPts val="0"/>
              </a:spcBef>
              <a:spcAft>
                <a:spcPts val="600"/>
              </a:spcAft>
              <a:buNone/>
            </a:pPr>
            <a:endParaRPr lang="en-US" sz="1200" dirty="0"/>
          </a:p>
        </p:txBody>
      </p:sp>
      <p:sp>
        <p:nvSpPr>
          <p:cNvPr id="4" name="Slide Number Placeholder 3"/>
          <p:cNvSpPr>
            <a:spLocks noGrp="1"/>
          </p:cNvSpPr>
          <p:nvPr>
            <p:ph type="sldNum" sz="quarter" idx="5"/>
          </p:nvPr>
        </p:nvSpPr>
        <p:spPr/>
        <p:txBody>
          <a:bodyPr/>
          <a:lstStyle/>
          <a:p>
            <a:fld id="{98071720-6B4C-41C8-89CA-D9C6F16381FF}" type="slidenum">
              <a:rPr lang="en-US" smtClean="0"/>
              <a:t>20</a:t>
            </a:fld>
            <a:endParaRPr lang="en-US" dirty="0"/>
          </a:p>
        </p:txBody>
      </p:sp>
    </p:spTree>
    <p:extLst>
      <p:ext uri="{BB962C8B-B14F-4D97-AF65-F5344CB8AC3E}">
        <p14:creationId xmlns:p14="http://schemas.microsoft.com/office/powerpoint/2010/main" val="1430127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ECM builds on the current Health Homes Program (HHP) and Whole Person Care (WCP) Program.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 counties with a WPC and/or HHP will automatically transition all members currently served by them or those in the process of enrolling in WPC or HHP, into ECM.</a:t>
            </a:r>
          </a:p>
          <a:p>
            <a:pPr algn="l"/>
            <a:r>
              <a:rPr lang="en-US" sz="1800" b="0" i="0" u="sng" dirty="0">
                <a:solidFill>
                  <a:srgbClr val="444444"/>
                </a:solidFill>
                <a:effectLst/>
                <a:latin typeface="Noto Sans" panose="020B0502040504020204" pitchFamily="34" charset="0"/>
              </a:rPr>
              <a:t>Populations of focus:</a:t>
            </a:r>
          </a:p>
          <a:p>
            <a:pPr algn="l">
              <a:buFont typeface="Arial" panose="020B0604020202020204" pitchFamily="34" charset="0"/>
              <a:buChar char="•"/>
            </a:pPr>
            <a:r>
              <a:rPr lang="en-US" b="0" i="0" dirty="0">
                <a:solidFill>
                  <a:srgbClr val="444444"/>
                </a:solidFill>
                <a:effectLst/>
                <a:latin typeface="Noto Sans" panose="020B0502040504020204" pitchFamily="34" charset="0"/>
              </a:rPr>
              <a:t>Individuals and families experiencing homelessness</a:t>
            </a:r>
          </a:p>
          <a:p>
            <a:pPr algn="l">
              <a:buFont typeface="Arial" panose="020B0604020202020204" pitchFamily="34" charset="0"/>
              <a:buChar char="•"/>
            </a:pPr>
            <a:r>
              <a:rPr lang="en-US" b="0" i="0" dirty="0">
                <a:solidFill>
                  <a:srgbClr val="444444"/>
                </a:solidFill>
                <a:effectLst/>
                <a:latin typeface="Noto Sans" panose="020B0502040504020204" pitchFamily="34" charset="0"/>
              </a:rPr>
              <a:t>Adults, youth and children who are high utilizers of avoidable emergency department, hospital or short-term skilled nursing facility services</a:t>
            </a:r>
          </a:p>
          <a:p>
            <a:pPr algn="l">
              <a:buFont typeface="Arial" panose="020B0604020202020204" pitchFamily="34" charset="0"/>
              <a:buChar char="•"/>
            </a:pPr>
            <a:r>
              <a:rPr lang="en-US" b="0" i="0" dirty="0">
                <a:solidFill>
                  <a:srgbClr val="444444"/>
                </a:solidFill>
                <a:effectLst/>
                <a:latin typeface="Noto Sans" panose="020B0502040504020204" pitchFamily="34" charset="0"/>
              </a:rPr>
              <a:t>Adults with serious mental illness or substance use disorder</a:t>
            </a:r>
          </a:p>
          <a:p>
            <a:pPr algn="l">
              <a:buFont typeface="Arial" panose="020B0604020202020204" pitchFamily="34" charset="0"/>
              <a:buChar char="•"/>
            </a:pPr>
            <a:r>
              <a:rPr lang="en-US" b="0" i="0" dirty="0">
                <a:solidFill>
                  <a:srgbClr val="444444"/>
                </a:solidFill>
                <a:effectLst/>
                <a:latin typeface="Noto Sans" panose="020B0502040504020204" pitchFamily="34" charset="0"/>
              </a:rPr>
              <a:t>Children and youth with serious emotional disturbance, identified to be at clinical high risk for psychosis or experiencing the first episode of psychosis</a:t>
            </a:r>
          </a:p>
          <a:p>
            <a:pPr algn="l">
              <a:buFont typeface="Arial" panose="020B0604020202020204" pitchFamily="34" charset="0"/>
              <a:buChar char="•"/>
            </a:pPr>
            <a:r>
              <a:rPr lang="en-US" b="0" i="0" dirty="0">
                <a:solidFill>
                  <a:srgbClr val="444444"/>
                </a:solidFill>
                <a:effectLst/>
                <a:latin typeface="Noto Sans" panose="020B0502040504020204" pitchFamily="34" charset="0"/>
              </a:rPr>
              <a:t>Adults and youth who are incarcerated and transitioning to the community</a:t>
            </a:r>
          </a:p>
          <a:p>
            <a:pPr algn="l">
              <a:buFont typeface="Arial" panose="020B0604020202020204" pitchFamily="34" charset="0"/>
              <a:buChar char="•"/>
            </a:pPr>
            <a:r>
              <a:rPr lang="en-US" b="0" i="0" dirty="0">
                <a:solidFill>
                  <a:srgbClr val="444444"/>
                </a:solidFill>
                <a:effectLst/>
                <a:latin typeface="Noto Sans" panose="020B0502040504020204" pitchFamily="34" charset="0"/>
              </a:rPr>
              <a:t>Adults at risk of institutionalization and eligible for long-term care</a:t>
            </a:r>
          </a:p>
          <a:p>
            <a:pPr algn="l">
              <a:buFont typeface="Arial" panose="020B0604020202020204" pitchFamily="34" charset="0"/>
              <a:buChar char="•"/>
            </a:pPr>
            <a:r>
              <a:rPr lang="en-US" b="0" i="0" dirty="0">
                <a:solidFill>
                  <a:srgbClr val="444444"/>
                </a:solidFill>
                <a:effectLst/>
                <a:latin typeface="Noto Sans" panose="020B0502040504020204" pitchFamily="34" charset="0"/>
              </a:rPr>
              <a:t>Adult nursing facility residents transitioning to the community</a:t>
            </a:r>
          </a:p>
          <a:p>
            <a:pPr algn="l">
              <a:buFont typeface="Arial" panose="020B0604020202020204" pitchFamily="34" charset="0"/>
              <a:buChar char="•"/>
            </a:pPr>
            <a:r>
              <a:rPr lang="en-US" b="0" i="0" dirty="0">
                <a:solidFill>
                  <a:srgbClr val="444444"/>
                </a:solidFill>
                <a:effectLst/>
                <a:latin typeface="Noto Sans" panose="020B0502040504020204" pitchFamily="34" charset="0"/>
              </a:rPr>
              <a:t>Children and youth enrolled in California Children’s Services (CCS) with needs beyond CCS</a:t>
            </a:r>
          </a:p>
          <a:p>
            <a:pPr algn="l">
              <a:buFont typeface="Arial" panose="020B0604020202020204" pitchFamily="34" charset="0"/>
              <a:buChar char="•"/>
            </a:pPr>
            <a:r>
              <a:rPr lang="en-US" b="0" i="0" dirty="0">
                <a:solidFill>
                  <a:srgbClr val="444444"/>
                </a:solidFill>
                <a:effectLst/>
                <a:latin typeface="Noto Sans" panose="020B0502040504020204" pitchFamily="34" charset="0"/>
              </a:rPr>
              <a:t>Children and youth involved in child welfare (including those with a history of involvement in welfare and foster care up to age 26)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21</a:t>
            </a:fld>
            <a:endParaRPr lang="en-US" dirty="0"/>
          </a:p>
        </p:txBody>
      </p:sp>
    </p:spTree>
    <p:extLst>
      <p:ext uri="{BB962C8B-B14F-4D97-AF65-F5344CB8AC3E}">
        <p14:creationId xmlns:p14="http://schemas.microsoft.com/office/powerpoint/2010/main" val="15007932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Bef>
                <a:spcPts val="0"/>
              </a:spcBef>
              <a:spcAft>
                <a:spcPts val="600"/>
              </a:spcAft>
              <a:buClr>
                <a:schemeClr val="tx2"/>
              </a:buClr>
            </a:pPr>
            <a:r>
              <a:rPr lang="en-US" sz="1200" u="sng" dirty="0"/>
              <a:t>Community Supports services offered: </a:t>
            </a:r>
          </a:p>
          <a:p>
            <a:pPr algn="just">
              <a:spcBef>
                <a:spcPts val="0"/>
              </a:spcBef>
              <a:spcAft>
                <a:spcPts val="600"/>
              </a:spcAft>
              <a:buClr>
                <a:schemeClr val="tx2"/>
              </a:buClr>
            </a:pPr>
            <a:r>
              <a:rPr lang="en-US" sz="1200" dirty="0"/>
              <a:t>Housing navigation transition services</a:t>
            </a:r>
          </a:p>
          <a:p>
            <a:pPr algn="just">
              <a:spcBef>
                <a:spcPts val="0"/>
              </a:spcBef>
              <a:spcAft>
                <a:spcPts val="600"/>
              </a:spcAft>
              <a:buClr>
                <a:schemeClr val="tx2"/>
              </a:buClr>
            </a:pPr>
            <a:r>
              <a:rPr lang="en-US" sz="1200" dirty="0"/>
              <a:t>Housing tenancy and sustaining services</a:t>
            </a:r>
          </a:p>
          <a:p>
            <a:pPr algn="just">
              <a:spcBef>
                <a:spcPts val="0"/>
              </a:spcBef>
              <a:spcAft>
                <a:spcPts val="600"/>
              </a:spcAft>
              <a:buClr>
                <a:schemeClr val="tx2"/>
              </a:buClr>
            </a:pPr>
            <a:r>
              <a:rPr lang="en-US" sz="1200" dirty="0"/>
              <a:t>Housing deposits</a:t>
            </a:r>
          </a:p>
          <a:p>
            <a:pPr algn="just">
              <a:spcBef>
                <a:spcPts val="0"/>
              </a:spcBef>
              <a:spcAft>
                <a:spcPts val="600"/>
              </a:spcAft>
              <a:buClr>
                <a:schemeClr val="tx2"/>
              </a:buClr>
            </a:pPr>
            <a:r>
              <a:rPr lang="en-US" sz="1200" dirty="0"/>
              <a:t>Recuperative care </a:t>
            </a:r>
          </a:p>
          <a:p>
            <a:pPr algn="just">
              <a:spcBef>
                <a:spcPts val="0"/>
              </a:spcBef>
              <a:spcAft>
                <a:spcPts val="600"/>
              </a:spcAft>
              <a:buClr>
                <a:schemeClr val="tx2"/>
              </a:buClr>
            </a:pPr>
            <a:r>
              <a:rPr lang="en-US" sz="1200" dirty="0">
                <a:solidFill>
                  <a:srgbClr val="FF0000"/>
                </a:solidFill>
              </a:rPr>
              <a:t>Short-term post-hospitalization housing</a:t>
            </a:r>
          </a:p>
          <a:p>
            <a:pPr algn="just">
              <a:spcBef>
                <a:spcPts val="0"/>
              </a:spcBef>
              <a:spcAft>
                <a:spcPts val="600"/>
              </a:spcAft>
              <a:buClr>
                <a:schemeClr val="tx2"/>
              </a:buClr>
            </a:pPr>
            <a:r>
              <a:rPr lang="en-US" sz="1200" dirty="0">
                <a:solidFill>
                  <a:srgbClr val="FF0000"/>
                </a:solidFill>
              </a:rPr>
              <a:t>Day habilitation programs</a:t>
            </a:r>
          </a:p>
          <a:p>
            <a:pPr algn="just">
              <a:spcBef>
                <a:spcPts val="0"/>
              </a:spcBef>
              <a:spcAft>
                <a:spcPts val="600"/>
              </a:spcAft>
              <a:buClr>
                <a:schemeClr val="tx2"/>
              </a:buClr>
            </a:pPr>
            <a:r>
              <a:rPr lang="en-US" sz="1200" dirty="0">
                <a:solidFill>
                  <a:srgbClr val="FF0000"/>
                </a:solidFill>
              </a:rPr>
              <a:t>Personal care and homemaker services</a:t>
            </a:r>
          </a:p>
          <a:p>
            <a:pPr algn="just">
              <a:spcBef>
                <a:spcPts val="0"/>
              </a:spcBef>
              <a:spcAft>
                <a:spcPts val="600"/>
              </a:spcAft>
              <a:buClr>
                <a:schemeClr val="tx2"/>
              </a:buClr>
            </a:pPr>
            <a:r>
              <a:rPr lang="en-US" sz="1200" dirty="0">
                <a:solidFill>
                  <a:srgbClr val="FF0000"/>
                </a:solidFill>
              </a:rPr>
              <a:t>Medically tailored meals</a:t>
            </a:r>
          </a:p>
          <a:p>
            <a:pPr algn="just">
              <a:spcBef>
                <a:spcPts val="0"/>
              </a:spcBef>
              <a:spcAft>
                <a:spcPts val="600"/>
              </a:spcAft>
              <a:buClr>
                <a:schemeClr val="tx2"/>
              </a:buClr>
            </a:pPr>
            <a:r>
              <a:rPr lang="en-US" sz="1200" dirty="0">
                <a:solidFill>
                  <a:srgbClr val="FF0000"/>
                </a:solidFill>
              </a:rPr>
              <a:t>Sobering centers</a:t>
            </a:r>
          </a:p>
          <a:p>
            <a:pPr algn="just">
              <a:spcBef>
                <a:spcPts val="0"/>
              </a:spcBef>
              <a:spcAft>
                <a:spcPts val="600"/>
              </a:spcAft>
              <a:buClr>
                <a:schemeClr val="tx2"/>
              </a:buClr>
            </a:pPr>
            <a:r>
              <a:rPr lang="en-US" sz="1200" dirty="0">
                <a:solidFill>
                  <a:srgbClr val="FF0000"/>
                </a:solidFill>
              </a:rPr>
              <a:t>Respite services</a:t>
            </a:r>
          </a:p>
          <a:p>
            <a:pPr algn="just">
              <a:spcBef>
                <a:spcPts val="0"/>
              </a:spcBef>
              <a:spcAft>
                <a:spcPts val="600"/>
              </a:spcAft>
              <a:buClr>
                <a:schemeClr val="tx2"/>
              </a:buClr>
            </a:pPr>
            <a:r>
              <a:rPr lang="en-US" sz="1200" dirty="0">
                <a:solidFill>
                  <a:srgbClr val="FF0000"/>
                </a:solidFill>
              </a:rPr>
              <a:t>Community transition services/nursing facility transition to a home</a:t>
            </a:r>
          </a:p>
          <a:p>
            <a:pPr algn="just">
              <a:spcBef>
                <a:spcPts val="0"/>
              </a:spcBef>
              <a:spcAft>
                <a:spcPts val="600"/>
              </a:spcAft>
              <a:buClr>
                <a:schemeClr val="tx2"/>
              </a:buClr>
            </a:pPr>
            <a:r>
              <a:rPr lang="en-US" sz="1200" dirty="0">
                <a:solidFill>
                  <a:srgbClr val="FF0000"/>
                </a:solidFill>
              </a:rPr>
              <a:t>Environmental accessibility adaptations (home modifications)</a:t>
            </a:r>
          </a:p>
          <a:p>
            <a:pPr algn="just">
              <a:spcBef>
                <a:spcPts val="0"/>
              </a:spcBef>
              <a:spcAft>
                <a:spcPts val="600"/>
              </a:spcAft>
              <a:buClr>
                <a:schemeClr val="tx2"/>
              </a:buClr>
            </a:pPr>
            <a:r>
              <a:rPr lang="en-US" sz="1200" dirty="0">
                <a:solidFill>
                  <a:srgbClr val="FF0000"/>
                </a:solidFill>
              </a:rPr>
              <a:t>Asthma remediation</a:t>
            </a:r>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22</a:t>
            </a:fld>
            <a:endParaRPr lang="en-US" dirty="0"/>
          </a:p>
        </p:txBody>
      </p:sp>
    </p:spTree>
    <p:extLst>
      <p:ext uri="{BB962C8B-B14F-4D97-AF65-F5344CB8AC3E}">
        <p14:creationId xmlns:p14="http://schemas.microsoft.com/office/powerpoint/2010/main" val="195792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CalOptima Health is responsible for Medi-Cal covered long-term care services. CalOptima Health pays the facility daily rate for members who need out-of-home placement in a long-term care facility due to their medical condition.</a:t>
            </a:r>
          </a:p>
          <a:p>
            <a:endParaRPr lang="en-US" dirty="0"/>
          </a:p>
          <a:p>
            <a:r>
              <a:rPr lang="en-US" dirty="0"/>
              <a:t>Types of Long-Term Care Facilities: </a:t>
            </a:r>
          </a:p>
          <a:p>
            <a:pPr marL="171450" indent="-171450">
              <a:buFont typeface="Arial" panose="020B0604020202020204" pitchFamily="34" charset="0"/>
              <a:buChar char="•"/>
            </a:pPr>
            <a:r>
              <a:rPr lang="en-US" dirty="0"/>
              <a:t>Nursing Facility Level A (NF-A) and Level B (NF-B)</a:t>
            </a:r>
          </a:p>
          <a:p>
            <a:pPr marL="171450" indent="-171450">
              <a:buFont typeface="Arial" panose="020B0604020202020204" pitchFamily="34" charset="0"/>
              <a:buChar char="•"/>
            </a:pPr>
            <a:r>
              <a:rPr lang="en-US" dirty="0"/>
              <a:t>Subacute Care Facilities – both adult and pediatric facilities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It is important to note that the Medi-Cal long-term care benefit does not include or pay for assisted living or board and care facility services. </a:t>
            </a:r>
          </a:p>
          <a:p>
            <a:pPr marL="171450" indent="-171450">
              <a:buFont typeface="Arial" panose="020B0604020202020204" pitchFamily="34" charset="0"/>
              <a:buChar char="•"/>
            </a:pPr>
            <a:r>
              <a:rPr lang="en-US" dirty="0"/>
              <a:t>SNF for Medicare Part A Nursing Services are reviewed and approved by UM</a:t>
            </a:r>
          </a:p>
          <a:p>
            <a:pPr marL="171450" indent="-171450">
              <a:buFont typeface="Arial" panose="020B0604020202020204" pitchFamily="34" charset="0"/>
              <a:buChar char="•"/>
            </a:pPr>
            <a:r>
              <a:rPr lang="en-US" dirty="0"/>
              <a:t>Intermediate Care Facilities for Developmentally Disabled (ICF/DD, DD-H, or DD-N) for Medi-Cal only members are reviewed and approved by the Regional Center of Orange County</a:t>
            </a:r>
          </a:p>
        </p:txBody>
      </p:sp>
      <p:sp>
        <p:nvSpPr>
          <p:cNvPr id="4" name="Slide Number Placeholder 3"/>
          <p:cNvSpPr>
            <a:spLocks noGrp="1"/>
          </p:cNvSpPr>
          <p:nvPr>
            <p:ph type="sldNum" sz="quarter" idx="5"/>
          </p:nvPr>
        </p:nvSpPr>
        <p:spPr/>
        <p:txBody>
          <a:bodyPr/>
          <a:lstStyle/>
          <a:p>
            <a:fld id="{98071720-6B4C-41C8-89CA-D9C6F16381FF}" type="slidenum">
              <a:rPr lang="en-US" smtClean="0"/>
              <a:t>24</a:t>
            </a:fld>
            <a:endParaRPr lang="en-US" dirty="0"/>
          </a:p>
        </p:txBody>
      </p:sp>
    </p:spTree>
    <p:extLst>
      <p:ext uri="{BB962C8B-B14F-4D97-AF65-F5344CB8AC3E}">
        <p14:creationId xmlns:p14="http://schemas.microsoft.com/office/powerpoint/2010/main" val="2347965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Community-Based Adult Services (CBAS) center may be a Multipurpose Senior Services Program (MSSP), Long-Term Care (LTC) facility, or a Skilled Nursing Facility (SNF).</a:t>
            </a:r>
          </a:p>
          <a:p>
            <a:r>
              <a:rPr lang="en-US" dirty="0"/>
              <a:t>CBAS services include: an individual assessment, professional moving nursing services, therapeutic activities, social services, personal care, one meal per day, physical/occupational/and speech therapies as needed, mental health services as needed, nutrition services as needed, transportation to and from the member’s residence and CBAS center as needed</a:t>
            </a:r>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25</a:t>
            </a:fld>
            <a:endParaRPr lang="en-US" dirty="0"/>
          </a:p>
        </p:txBody>
      </p:sp>
    </p:spTree>
    <p:extLst>
      <p:ext uri="{BB962C8B-B14F-4D97-AF65-F5344CB8AC3E}">
        <p14:creationId xmlns:p14="http://schemas.microsoft.com/office/powerpoint/2010/main" val="3057922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form can be found on CalOptima Health’s website</a:t>
            </a:r>
          </a:p>
        </p:txBody>
      </p:sp>
      <p:sp>
        <p:nvSpPr>
          <p:cNvPr id="4" name="Slide Number Placeholder 3"/>
          <p:cNvSpPr>
            <a:spLocks noGrp="1"/>
          </p:cNvSpPr>
          <p:nvPr>
            <p:ph type="sldNum" sz="quarter" idx="5"/>
          </p:nvPr>
        </p:nvSpPr>
        <p:spPr/>
        <p:txBody>
          <a:bodyPr/>
          <a:lstStyle/>
          <a:p>
            <a:fld id="{98071720-6B4C-41C8-89CA-D9C6F16381FF}" type="slidenum">
              <a:rPr lang="en-US" smtClean="0"/>
              <a:t>27</a:t>
            </a:fld>
            <a:endParaRPr lang="en-US" dirty="0"/>
          </a:p>
        </p:txBody>
      </p:sp>
    </p:spTree>
    <p:extLst>
      <p:ext uri="{BB962C8B-B14F-4D97-AF65-F5344CB8AC3E}">
        <p14:creationId xmlns:p14="http://schemas.microsoft.com/office/powerpoint/2010/main" val="1407677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2</a:t>
            </a:fld>
            <a:endParaRPr lang="en-US" dirty="0"/>
          </a:p>
        </p:txBody>
      </p:sp>
    </p:spTree>
    <p:extLst>
      <p:ext uri="{BB962C8B-B14F-4D97-AF65-F5344CB8AC3E}">
        <p14:creationId xmlns:p14="http://schemas.microsoft.com/office/powerpoint/2010/main" val="3029001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tx1"/>
                </a:solidFill>
              </a:rPr>
              <a:t>A breach </a:t>
            </a:r>
            <a:r>
              <a:rPr lang="en-US" dirty="0"/>
              <a:t>is an unauthorized access, use or disclosure of Protected Health Information (PHI) that violates either federal or state laws (HIPAA Privacy Rule and State Information Practices Act of 1977) or PHI that is reasonable believed to have been acquired by an unauthorized person. A breach may be paper, verbal, or electronic. </a:t>
            </a:r>
          </a:p>
          <a:p>
            <a:endParaRPr lang="en-US" dirty="0"/>
          </a:p>
          <a:p>
            <a:r>
              <a:rPr lang="en-US" dirty="0"/>
              <a:t>CalOptima Health performs case reviews, investigate potential </a:t>
            </a:r>
            <a:r>
              <a:rPr lang="en-US" b="1" dirty="0"/>
              <a:t>quality of care issues </a:t>
            </a:r>
            <a:r>
              <a:rPr lang="en-US" dirty="0"/>
              <a:t>and determines the severity of issues. Based upon these investigations, CalOptima Health determines the appropriate follow-up action required for individual cases. </a:t>
            </a:r>
          </a:p>
          <a:p>
            <a:r>
              <a:rPr lang="en-US" b="1" dirty="0"/>
              <a:t>Potential quality of care issues may include any of the following types of cases: </a:t>
            </a:r>
          </a:p>
          <a:p>
            <a:pPr marL="171450" indent="-171450">
              <a:buFont typeface="Arial" panose="020B0604020202020204" pitchFamily="34" charset="0"/>
              <a:buChar char="•"/>
            </a:pPr>
            <a:r>
              <a:rPr lang="en-US" dirty="0"/>
              <a:t>A clinical issue or judgement that affects a member’s care and has the potential for an adverse effect. This may include:</a:t>
            </a:r>
          </a:p>
          <a:p>
            <a:pPr marL="0" indent="0">
              <a:buFont typeface="Courier New" panose="02070309020205020404" pitchFamily="49" charset="0"/>
              <a:buNone/>
            </a:pPr>
            <a:r>
              <a:rPr lang="en-US" dirty="0"/>
              <a:t>	-Delay in care or treatment, or delay in referral for testing or to a specialist that adversely affected the member’s mental or physical health</a:t>
            </a:r>
          </a:p>
          <a:p>
            <a:r>
              <a:rPr lang="en-US" dirty="0"/>
              <a:t>	-Unnecessary prolonged treatment, complications or readmission</a:t>
            </a:r>
          </a:p>
          <a:p>
            <a:r>
              <a:rPr lang="en-US" dirty="0"/>
              <a:t>	-Failure to provide appropriate treatment that results in significantly diminished health status, impairment, disability or death</a:t>
            </a:r>
          </a:p>
          <a:p>
            <a:r>
              <a:rPr lang="en-US" dirty="0"/>
              <a:t>	-An unexpected occurrence involving death or serious physical or psychological injury </a:t>
            </a:r>
          </a:p>
          <a:p>
            <a:endParaRPr lang="en-US" dirty="0"/>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29</a:t>
            </a:fld>
            <a:endParaRPr lang="en-US" dirty="0"/>
          </a:p>
        </p:txBody>
      </p:sp>
    </p:spTree>
    <p:extLst>
      <p:ext uri="{BB962C8B-B14F-4D97-AF65-F5344CB8AC3E}">
        <p14:creationId xmlns:p14="http://schemas.microsoft.com/office/powerpoint/2010/main" val="12530502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Currently, CalOptima Health does not have any IHCPs within CalOptima Health’s service area of Orange County.</a:t>
            </a:r>
          </a:p>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31</a:t>
            </a:fld>
            <a:endParaRPr lang="en-US" dirty="0"/>
          </a:p>
        </p:txBody>
      </p:sp>
    </p:spTree>
    <p:extLst>
      <p:ext uri="{BB962C8B-B14F-4D97-AF65-F5344CB8AC3E}">
        <p14:creationId xmlns:p14="http://schemas.microsoft.com/office/powerpoint/2010/main" val="899846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25D563-4DFD-61AF-85D7-5029CA016D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33C36C-B941-0296-8C20-937131E2CF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050E09-AADA-3351-176D-740285558566}"/>
              </a:ext>
            </a:extLst>
          </p:cNvPr>
          <p:cNvSpPr>
            <a:spLocks noGrp="1"/>
          </p:cNvSpPr>
          <p:nvPr>
            <p:ph type="body" idx="1"/>
          </p:nvPr>
        </p:nvSpPr>
        <p:spPr/>
        <p:txBody>
          <a:bodyPr/>
          <a:lstStyle/>
          <a:p>
            <a:r>
              <a:rPr lang="en-US" dirty="0"/>
              <a:t>Currently, CalOptima Health does not have any IHCPs within CalOptima Health’s service area of Orange County.</a:t>
            </a:r>
          </a:p>
        </p:txBody>
      </p:sp>
      <p:sp>
        <p:nvSpPr>
          <p:cNvPr id="4" name="Slide Number Placeholder 3">
            <a:extLst>
              <a:ext uri="{FF2B5EF4-FFF2-40B4-BE49-F238E27FC236}">
                <a16:creationId xmlns:a16="http://schemas.microsoft.com/office/drawing/2014/main" id="{115EB13F-96E1-C569-714F-8835E66D0204}"/>
              </a:ext>
            </a:extLst>
          </p:cNvPr>
          <p:cNvSpPr>
            <a:spLocks noGrp="1"/>
          </p:cNvSpPr>
          <p:nvPr>
            <p:ph type="sldNum" sz="quarter" idx="5"/>
          </p:nvPr>
        </p:nvSpPr>
        <p:spPr/>
        <p:txBody>
          <a:bodyPr/>
          <a:lstStyle/>
          <a:p>
            <a:fld id="{98071720-6B4C-41C8-89CA-D9C6F16381FF}" type="slidenum">
              <a:rPr lang="en-US" smtClean="0"/>
              <a:t>32</a:t>
            </a:fld>
            <a:endParaRPr lang="en-US" dirty="0"/>
          </a:p>
        </p:txBody>
      </p:sp>
    </p:spTree>
    <p:extLst>
      <p:ext uri="{BB962C8B-B14F-4D97-AF65-F5344CB8AC3E}">
        <p14:creationId xmlns:p14="http://schemas.microsoft.com/office/powerpoint/2010/main" val="3659066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PADs = Physician Administered Drugs</a:t>
            </a:r>
          </a:p>
        </p:txBody>
      </p:sp>
      <p:sp>
        <p:nvSpPr>
          <p:cNvPr id="4" name="Slide Number Placeholder 3"/>
          <p:cNvSpPr>
            <a:spLocks noGrp="1"/>
          </p:cNvSpPr>
          <p:nvPr>
            <p:ph type="sldNum" sz="quarter" idx="5"/>
          </p:nvPr>
        </p:nvSpPr>
        <p:spPr/>
        <p:txBody>
          <a:bodyPr/>
          <a:lstStyle/>
          <a:p>
            <a:fld id="{98071720-6B4C-41C8-89CA-D9C6F16381FF}" type="slidenum">
              <a:rPr lang="en-US" smtClean="0"/>
              <a:t>57</a:t>
            </a:fld>
            <a:endParaRPr lang="en-US" dirty="0"/>
          </a:p>
        </p:txBody>
      </p:sp>
    </p:spTree>
    <p:extLst>
      <p:ext uri="{BB962C8B-B14F-4D97-AF65-F5344CB8AC3E}">
        <p14:creationId xmlns:p14="http://schemas.microsoft.com/office/powerpoint/2010/main" val="1693402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62</a:t>
            </a:fld>
            <a:endParaRPr lang="en-US" dirty="0"/>
          </a:p>
        </p:txBody>
      </p:sp>
    </p:spTree>
    <p:extLst>
      <p:ext uri="{BB962C8B-B14F-4D97-AF65-F5344CB8AC3E}">
        <p14:creationId xmlns:p14="http://schemas.microsoft.com/office/powerpoint/2010/main" val="29637493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63</a:t>
            </a:fld>
            <a:endParaRPr lang="en-US" dirty="0"/>
          </a:p>
        </p:txBody>
      </p:sp>
    </p:spTree>
    <p:extLst>
      <p:ext uri="{BB962C8B-B14F-4D97-AF65-F5344CB8AC3E}">
        <p14:creationId xmlns:p14="http://schemas.microsoft.com/office/powerpoint/2010/main" val="9677690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68</a:t>
            </a:fld>
            <a:endParaRPr lang="en-US" dirty="0"/>
          </a:p>
        </p:txBody>
      </p:sp>
    </p:spTree>
    <p:extLst>
      <p:ext uri="{BB962C8B-B14F-4D97-AF65-F5344CB8AC3E}">
        <p14:creationId xmlns:p14="http://schemas.microsoft.com/office/powerpoint/2010/main" val="14629057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HEDIS stands for the Health Care Effectiveness Data and Information Set, which is a set of standardized measures developed by the National Committee for Quality Assurance (NCQA) to evaluate consumer health care. </a:t>
            </a:r>
          </a:p>
        </p:txBody>
      </p:sp>
      <p:sp>
        <p:nvSpPr>
          <p:cNvPr id="4" name="Slide Number Placeholder 3"/>
          <p:cNvSpPr>
            <a:spLocks noGrp="1"/>
          </p:cNvSpPr>
          <p:nvPr>
            <p:ph type="sldNum" sz="quarter" idx="5"/>
          </p:nvPr>
        </p:nvSpPr>
        <p:spPr/>
        <p:txBody>
          <a:bodyPr/>
          <a:lstStyle/>
          <a:p>
            <a:fld id="{98071720-6B4C-41C8-89CA-D9C6F16381FF}" type="slidenum">
              <a:rPr lang="en-US" smtClean="0"/>
              <a:t>79</a:t>
            </a:fld>
            <a:endParaRPr lang="en-US" dirty="0"/>
          </a:p>
        </p:txBody>
      </p:sp>
    </p:spTree>
    <p:extLst>
      <p:ext uri="{BB962C8B-B14F-4D97-AF65-F5344CB8AC3E}">
        <p14:creationId xmlns:p14="http://schemas.microsoft.com/office/powerpoint/2010/main" val="23015250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071720-6B4C-41C8-89CA-D9C6F16381FF}" type="slidenum">
              <a:rPr lang="en-US" smtClean="0"/>
              <a:t>80</a:t>
            </a:fld>
            <a:endParaRPr lang="en-US" dirty="0"/>
          </a:p>
        </p:txBody>
      </p:sp>
    </p:spTree>
    <p:extLst>
      <p:ext uri="{BB962C8B-B14F-4D97-AF65-F5344CB8AC3E}">
        <p14:creationId xmlns:p14="http://schemas.microsoft.com/office/powerpoint/2010/main" val="400263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Physician Hospital Consortium (PHC): A PHC is a physician group (CPN) contractually aligned with a primary hospital (CHOC).</a:t>
            </a:r>
          </a:p>
        </p:txBody>
      </p:sp>
      <p:sp>
        <p:nvSpPr>
          <p:cNvPr id="4" name="Slide Number Placeholder 3"/>
          <p:cNvSpPr>
            <a:spLocks noGrp="1"/>
          </p:cNvSpPr>
          <p:nvPr>
            <p:ph type="sldNum" sz="quarter" idx="5"/>
          </p:nvPr>
        </p:nvSpPr>
        <p:spPr/>
        <p:txBody>
          <a:bodyPr/>
          <a:lstStyle/>
          <a:p>
            <a:fld id="{98071720-6B4C-41C8-89CA-D9C6F16381FF}" type="slidenum">
              <a:rPr lang="en-US" smtClean="0"/>
              <a:t>5</a:t>
            </a:fld>
            <a:endParaRPr lang="en-US" dirty="0"/>
          </a:p>
        </p:txBody>
      </p:sp>
    </p:spTree>
    <p:extLst>
      <p:ext uri="{BB962C8B-B14F-4D97-AF65-F5344CB8AC3E}">
        <p14:creationId xmlns:p14="http://schemas.microsoft.com/office/powerpoint/2010/main" val="2261415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7</a:t>
            </a:fld>
            <a:endParaRPr lang="en-US" dirty="0"/>
          </a:p>
        </p:txBody>
      </p:sp>
    </p:spTree>
    <p:extLst>
      <p:ext uri="{BB962C8B-B14F-4D97-AF65-F5344CB8AC3E}">
        <p14:creationId xmlns:p14="http://schemas.microsoft.com/office/powerpoint/2010/main" val="3938975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Historically, local CHDP programs provided EPSDT screenings, including preventive health, vision, and dental screenings, follow-up services, and care coordination, for children and youth under the age of 21 who were enrolled in the Medi-Cal FFS. The services provided under the CHDP program were Medi-Cal EPSDT services and are available in both FFS and managed care delivery systems. Access to preventive health screenings and follow-up services will not be diminished due to the transition from the CHDP program to the CPE program. In fact, with the addition of all eligible Medi-Cal providers in the CPE program, DHCS anticipates that more children and youth will have access to care than prior to the CHDP program transition.</a:t>
            </a:r>
          </a:p>
          <a:p>
            <a:endParaRPr lang="en-US" dirty="0"/>
          </a:p>
          <a:p>
            <a:r>
              <a:rPr lang="en-US" dirty="0"/>
              <a:t>CPE: Children's Presumptive Eligibility allows certain health care providers to approve temporary health coverage for eligible applicants using an electronic application. Children's Presumptive Eligibility determinations are based on the family's self-attestation of facts and no other forms of proof are required.</a:t>
            </a:r>
          </a:p>
          <a:p>
            <a:r>
              <a:rPr lang="en-US" b="1" dirty="0"/>
              <a:t>Children's Presumptive Eligibility provides immediate temporary, full-scope benefits on a Fee-For-Service basis for up to 60 days for those who qualify</a:t>
            </a:r>
            <a:r>
              <a:rPr lang="en-US" dirty="0"/>
              <a:t>. Families should apply for health coverage programs and </a:t>
            </a:r>
            <a:r>
              <a:rPr lang="en-US"/>
              <a:t>complete the application </a:t>
            </a:r>
            <a:r>
              <a:rPr lang="en-US" dirty="0"/>
              <a:t>process to find a long-term health insurance program that fits their needs. See below for ways to apply for health coverage.</a:t>
            </a:r>
          </a:p>
        </p:txBody>
      </p:sp>
      <p:sp>
        <p:nvSpPr>
          <p:cNvPr id="4" name="Slide Number Placeholder 3"/>
          <p:cNvSpPr>
            <a:spLocks noGrp="1"/>
          </p:cNvSpPr>
          <p:nvPr>
            <p:ph type="sldNum" sz="quarter" idx="5"/>
          </p:nvPr>
        </p:nvSpPr>
        <p:spPr/>
        <p:txBody>
          <a:bodyPr/>
          <a:lstStyle/>
          <a:p>
            <a:fld id="{98071720-6B4C-41C8-89CA-D9C6F16381FF}" type="slidenum">
              <a:rPr lang="en-US" smtClean="0"/>
              <a:t>8</a:t>
            </a:fld>
            <a:endParaRPr lang="en-US" dirty="0"/>
          </a:p>
        </p:txBody>
      </p:sp>
    </p:spTree>
    <p:extLst>
      <p:ext uri="{BB962C8B-B14F-4D97-AF65-F5344CB8AC3E}">
        <p14:creationId xmlns:p14="http://schemas.microsoft.com/office/powerpoint/2010/main" val="1269077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9</a:t>
            </a:fld>
            <a:endParaRPr lang="en-US" dirty="0"/>
          </a:p>
        </p:txBody>
      </p:sp>
    </p:spTree>
    <p:extLst>
      <p:ext uri="{BB962C8B-B14F-4D97-AF65-F5344CB8AC3E}">
        <p14:creationId xmlns:p14="http://schemas.microsoft.com/office/powerpoint/2010/main" val="3244598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10</a:t>
            </a:fld>
            <a:endParaRPr lang="en-US" dirty="0"/>
          </a:p>
        </p:txBody>
      </p:sp>
    </p:spTree>
    <p:extLst>
      <p:ext uri="{BB962C8B-B14F-4D97-AF65-F5344CB8AC3E}">
        <p14:creationId xmlns:p14="http://schemas.microsoft.com/office/powerpoint/2010/main" val="3241853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rPr>
              <a:t>SHA is the specific assessment tool sponsored and approved by DHCS</a:t>
            </a:r>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11</a:t>
            </a:fld>
            <a:endParaRPr lang="en-US" dirty="0"/>
          </a:p>
        </p:txBody>
      </p:sp>
    </p:spTree>
    <p:extLst>
      <p:ext uri="{BB962C8B-B14F-4D97-AF65-F5344CB8AC3E}">
        <p14:creationId xmlns:p14="http://schemas.microsoft.com/office/powerpoint/2010/main" val="2567646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071720-6B4C-41C8-89CA-D9C6F16381FF}" type="slidenum">
              <a:rPr lang="en-US" smtClean="0"/>
              <a:t>12</a:t>
            </a:fld>
            <a:endParaRPr lang="en-US" dirty="0"/>
          </a:p>
        </p:txBody>
      </p:sp>
    </p:spTree>
    <p:extLst>
      <p:ext uri="{BB962C8B-B14F-4D97-AF65-F5344CB8AC3E}">
        <p14:creationId xmlns:p14="http://schemas.microsoft.com/office/powerpoint/2010/main" val="2730635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9FC00D-8F52-442E-B534-9A39E169A75E}" type="datetime1">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A0BD07-5A28-4E47-BB4A-1791AE120CD6}" type="datetime1">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02FC7B-842F-4DCD-9516-F4C39F31E944}" type="datetime1">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B0D7F7-C857-4E9A-943A-9B647D361CC8}" type="datetime1">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E6A44A-42E3-4CE6-AA50-B2977FB6C4FB}" type="datetime1">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D4262-82CC-4ABE-B6DD-DDA914B3EE96}" type="datetime1">
              <a:rPr lang="en-US" smtClean="0"/>
              <a:t>12/31/2024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3EB1DD-4DC0-46DC-B197-525826FB84DE}" type="datetime1">
              <a:rPr lang="en-US" smtClean="0"/>
              <a:t>12/31/2024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BBE60E-F4CB-419D-BCF3-BF649EB1A1E7}" type="datetime1">
              <a:rPr lang="en-US" smtClean="0"/>
              <a:t>12/31/2024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3F77E-9826-454B-9B13-4467FF3CF3FB}" type="datetime1">
              <a:rPr lang="en-US" smtClean="0"/>
              <a:t>12/31/2024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39BD1D2-6DB2-408B-A2BF-D067DFF0EF9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754E4C-72D4-40A8-A3FF-9B93FA33AAC4}" type="datetime1">
              <a:rPr lang="en-US" smtClean="0"/>
              <a:t>12/31/2024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BD1D2-6DB2-408B-A2BF-D067DFF0EF98}"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C5A1E4D4-AC17-4A1C-A573-E0B74C220E60}" type="datetime1">
              <a:rPr lang="en-US" smtClean="0"/>
              <a:t>12/31/2024</a:t>
            </a:fld>
            <a:endParaRPr lang="en-US" dirty="0"/>
          </a:p>
        </p:txBody>
      </p:sp>
      <p:sp>
        <p:nvSpPr>
          <p:cNvPr id="9" name="Slide Number Placeholder 8"/>
          <p:cNvSpPr>
            <a:spLocks noGrp="1"/>
          </p:cNvSpPr>
          <p:nvPr>
            <p:ph type="sldNum" sz="quarter" idx="11"/>
          </p:nvPr>
        </p:nvSpPr>
        <p:spPr/>
        <p:txBody>
          <a:bodyPr/>
          <a:lstStyle/>
          <a:p>
            <a:fld id="{839BD1D2-6DB2-408B-A2BF-D067DFF0EF98}"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39BD1D2-6DB2-408B-A2BF-D067DFF0EF98}"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F1183AC-4378-4FA6-A560-1BE2A141E210}" type="datetime1">
              <a:rPr lang="en-US" smtClean="0"/>
              <a:t>12/31/2024</a:t>
            </a:fld>
            <a:endParaRPr lang="en-US" dirty="0"/>
          </a:p>
        </p:txBody>
      </p:sp>
    </p:spTree>
  </p:cSld>
  <p:clrMap bg1="lt1" tx1="dk1" bg2="lt2" tx2="dk2" accent1="accent1" accent2="accent2" accent3="accent3" accent4="accent4" accent5="accent5" accent6="accent6" hlink="hlink" folHlink="folHlink"/>
  <p:sldLayoutIdLst>
    <p:sldLayoutId id="2147485461" r:id="rId1"/>
    <p:sldLayoutId id="2147485462" r:id="rId2"/>
    <p:sldLayoutId id="2147485463" r:id="rId3"/>
    <p:sldLayoutId id="2147485464" r:id="rId4"/>
    <p:sldLayoutId id="2147485465" r:id="rId5"/>
    <p:sldLayoutId id="2147485466" r:id="rId6"/>
    <p:sldLayoutId id="2147485467" r:id="rId7"/>
    <p:sldLayoutId id="2147485468" r:id="rId8"/>
    <p:sldLayoutId id="2147485469" r:id="rId9"/>
    <p:sldLayoutId id="2147485470" r:id="rId10"/>
    <p:sldLayoutId id="21474854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www.dhcs.ca.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12.xml.rels><?xml version="1.0" encoding="UTF-8" standalone="yes"?>
<Relationships xmlns="http://schemas.openxmlformats.org/package/2006/relationships"><Relationship Id="rId3" Type="http://schemas.openxmlformats.org/officeDocument/2006/relationships/hyperlink" Target="https://medi-calrx.dhcs.ca.gov/hom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13.xml.rels><?xml version="1.0" encoding="UTF-8" standalone="yes"?>
<Relationships xmlns="http://schemas.openxmlformats.org/package/2006/relationships"><Relationship Id="rId3" Type="http://schemas.openxmlformats.org/officeDocument/2006/relationships/hyperlink" Target="https://www.dhcs.ca.gov/provgovpart/Pages/EVV.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14.xml.rels><?xml version="1.0" encoding="UTF-8" standalone="yes"?>
<Relationships xmlns="http://schemas.openxmlformats.org/package/2006/relationships"><Relationship Id="rId3" Type="http://schemas.openxmlformats.org/officeDocument/2006/relationships/hyperlink" Target="https://vendorregistration.calevv.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slide" Target="slide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hyperlink" Target="http://www.ochealthinfo.com/phs/about/ccs" TargetMode="External"/><Relationship Id="rId7" Type="http://schemas.openxmlformats.org/officeDocument/2006/relationships/image" Target="../media/image4.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https://www.dhcs.ca.gov/services/ccs/Pages/ProviderEnroll.aspx"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7.xml"/><Relationship Id="rId7" Type="http://schemas.openxmlformats.org/officeDocument/2006/relationships/slide" Target="slide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image" Target="../media/image4.svg"/><Relationship Id="rId5" Type="http://schemas.openxmlformats.org/officeDocument/2006/relationships/slide" Target="slide9.xml"/><Relationship Id="rId10" Type="http://schemas.openxmlformats.org/officeDocument/2006/relationships/image" Target="../media/image3.png"/><Relationship Id="rId4" Type="http://schemas.openxmlformats.org/officeDocument/2006/relationships/slide" Target="slide8.xml"/><Relationship Id="rId9" Type="http://schemas.openxmlformats.org/officeDocument/2006/relationships/slide" Target="slide1.xml"/></Relationships>
</file>

<file path=ppt/slides/_rels/slide20.xml.rels><?xml version="1.0" encoding="UTF-8" standalone="yes"?>
<Relationships xmlns="http://schemas.openxmlformats.org/package/2006/relationships"><Relationship Id="rId3" Type="http://schemas.openxmlformats.org/officeDocument/2006/relationships/hyperlink" Target="https://www.caloptima.org/en/About/CurrentInitiatives/CalAIM" TargetMode="External"/><Relationship Id="rId7" Type="http://schemas.openxmlformats.org/officeDocument/2006/relationships/image" Target="../media/image4.sv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https://www.caloptima.org/en/About/CurrentInitiatives/CalAIM/ReferralForms" TargetMode="Externa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hyperlink" Target="https://www.caloptima.org/en/About/CurrentInitiatives/CalAIM/CommunitySupport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27.xml.rels><?xml version="1.0" encoding="UTF-8" standalone="yes"?>
<Relationships xmlns="http://schemas.openxmlformats.org/package/2006/relationships"><Relationship Id="rId3" Type="http://schemas.openxmlformats.org/officeDocument/2006/relationships/hyperlink" Target="mailto:qualityofcare@caloptima.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28.xml.rels><?xml version="1.0" encoding="UTF-8" standalone="yes"?>
<Relationships xmlns="http://schemas.openxmlformats.org/package/2006/relationships"><Relationship Id="rId3" Type="http://schemas.openxmlformats.org/officeDocument/2006/relationships/hyperlink" Target="mailto:fraud@caloptima.org" TargetMode="External"/><Relationship Id="rId7" Type="http://schemas.openxmlformats.org/officeDocument/2006/relationships/image" Target="../media/image4.svg"/><Relationship Id="rId2" Type="http://schemas.openxmlformats.org/officeDocument/2006/relationships/hyperlink" Target="mailto:chacompliance@choc.org"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https://www.caloptima.org/en/ForProviders/ProviderTrainings/FraudWasteandAbuse.asp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mailto:compliancehotline@choc.org" TargetMode="External"/><Relationship Id="rId3" Type="http://schemas.openxmlformats.org/officeDocument/2006/relationships/slide" Target="slide1.xml"/><Relationship Id="rId7" Type="http://schemas.openxmlformats.org/officeDocument/2006/relationships/hyperlink" Target="mailto:chacompliance@choc.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mailto:qualityofcare@caloptima.org" TargetMode="External"/><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hyperlink" Target="mailto:privacy@caloptima.org"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37.xml"/><Relationship Id="rId3" Type="http://schemas.openxmlformats.org/officeDocument/2006/relationships/slide" Target="slide19.xml"/><Relationship Id="rId7" Type="http://schemas.openxmlformats.org/officeDocument/2006/relationships/slide" Target="slide30.xml"/><Relationship Id="rId12" Type="http://schemas.openxmlformats.org/officeDocument/2006/relationships/image" Target="../media/image4.svg"/><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27.xml"/><Relationship Id="rId11" Type="http://schemas.openxmlformats.org/officeDocument/2006/relationships/image" Target="../media/image3.png"/><Relationship Id="rId5" Type="http://schemas.openxmlformats.org/officeDocument/2006/relationships/slide" Target="slide26.xml"/><Relationship Id="rId10" Type="http://schemas.openxmlformats.org/officeDocument/2006/relationships/slide" Target="slide1.xml"/><Relationship Id="rId4" Type="http://schemas.openxmlformats.org/officeDocument/2006/relationships/slide" Target="slide23.xml"/><Relationship Id="rId9" Type="http://schemas.openxmlformats.org/officeDocument/2006/relationships/slide" Target="slide4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31.xml.rels><?xml version="1.0" encoding="UTF-8" standalone="yes"?>
<Relationships xmlns="http://schemas.openxmlformats.org/package/2006/relationships"><Relationship Id="rId3" Type="http://schemas.openxmlformats.org/officeDocument/2006/relationships/hyperlink" Target="https://www.dhcs.ca.gov/formsandpubs/Documents/MMCDAPLsandPolicyLetters/APL%202024/APL24-002.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3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dementiacareaware.org/education-and-training/" TargetMode="Externa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38.xml.rels><?xml version="1.0" encoding="UTF-8" standalone="yes"?>
<Relationships xmlns="http://schemas.openxmlformats.org/package/2006/relationships"><Relationship Id="rId3" Type="http://schemas.openxmlformats.org/officeDocument/2006/relationships/hyperlink" Target="https://www.caloptima.org/en/ForMembers/Medi-Cal/Benefits.aspx" TargetMode="External"/><Relationship Id="rId2" Type="http://schemas.openxmlformats.org/officeDocument/2006/relationships/hyperlink" Target="https://www.caloptima.org/en/ForMembers/Medi-Cal/MemberDocuments.aspx" TargetMode="Externa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8" Type="http://schemas.openxmlformats.org/officeDocument/2006/relationships/slide" Target="slide66.xml"/><Relationship Id="rId13" Type="http://schemas.openxmlformats.org/officeDocument/2006/relationships/image" Target="../media/image3.png"/><Relationship Id="rId3" Type="http://schemas.openxmlformats.org/officeDocument/2006/relationships/slide" Target="slide45.xml"/><Relationship Id="rId7" Type="http://schemas.openxmlformats.org/officeDocument/2006/relationships/slide" Target="slide61.xml"/><Relationship Id="rId12" Type="http://schemas.openxmlformats.org/officeDocument/2006/relationships/slide" Target="slide1.xml"/><Relationship Id="rId2" Type="http://schemas.openxmlformats.org/officeDocument/2006/relationships/slide" Target="slide44.xml"/><Relationship Id="rId1" Type="http://schemas.openxmlformats.org/officeDocument/2006/relationships/slideLayout" Target="../slideLayouts/slideLayout5.xml"/><Relationship Id="rId6" Type="http://schemas.openxmlformats.org/officeDocument/2006/relationships/slide" Target="slide56.xml"/><Relationship Id="rId11" Type="http://schemas.openxmlformats.org/officeDocument/2006/relationships/slide" Target="slide78.xml"/><Relationship Id="rId5" Type="http://schemas.openxmlformats.org/officeDocument/2006/relationships/slide" Target="slide53.xml"/><Relationship Id="rId10" Type="http://schemas.openxmlformats.org/officeDocument/2006/relationships/slide" Target="slide75.xml"/><Relationship Id="rId4" Type="http://schemas.openxmlformats.org/officeDocument/2006/relationships/slide" Target="slide50.xml"/><Relationship Id="rId9" Type="http://schemas.openxmlformats.org/officeDocument/2006/relationships/slide" Target="slide67.xml"/><Relationship Id="rId14" Type="http://schemas.openxmlformats.org/officeDocument/2006/relationships/image" Target="../media/image4.svg"/></Relationships>
</file>

<file path=ppt/slides/_rels/slide4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caloptima.org/en/ForMembers/Medi-Cal/YourRights/HowtoFileGrievance" TargetMode="Externa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2.xml.rels><?xml version="1.0" encoding="UTF-8" standalone="yes"?>
<Relationships xmlns="http://schemas.openxmlformats.org/package/2006/relationships"><Relationship Id="rId3" Type="http://schemas.openxmlformats.org/officeDocument/2006/relationships/hyperlink" Target="https://www.caloptima.org/en/ForProviders/Resources/ManualsPoliciesandGuides.aspx" TargetMode="External"/><Relationship Id="rId2" Type="http://schemas.openxmlformats.org/officeDocument/2006/relationships/hyperlink" Target="https://www.caloptima.org/en/ForProviders/NewsAndEvents.aspx" TargetMode="Externa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chochealthalliance.com/providers/provider-manual/" TargetMode="External"/><Relationship Id="rId1" Type="http://schemas.openxmlformats.org/officeDocument/2006/relationships/slideLayout" Target="../slideLayouts/slideLayout4.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hyperlink" Target="http://www.medi-cal.ca.gov/" TargetMode="External"/><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slide" Target="slide1.xml"/><Relationship Id="rId5" Type="http://schemas.openxmlformats.org/officeDocument/2006/relationships/hyperlink" Target="http://www.chochealthalliance.com/" TargetMode="External"/><Relationship Id="rId4" Type="http://schemas.openxmlformats.org/officeDocument/2006/relationships/hyperlink" Target="http://www.caloptima.org/"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51.xml.rels><?xml version="1.0" encoding="UTF-8" standalone="yes"?>
<Relationships xmlns="http://schemas.openxmlformats.org/package/2006/relationships"><Relationship Id="rId3" Type="http://schemas.openxmlformats.org/officeDocument/2006/relationships/hyperlink" Target="https://www.dhcs.ca.gov/formsandpubs/Documents/MMCDAPLsandPolicyLetters/APL%202024/APL24-016.pdf" TargetMode="External"/><Relationship Id="rId2" Type="http://schemas.openxmlformats.org/officeDocument/2006/relationships/hyperlink" Target="https://www.caloptima.org/en/ForProviders/ProviderTrainings/CulturalCompetencyTraining.aspx" TargetMode="Externa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54.xml.rels><?xml version="1.0" encoding="UTF-8" standalone="yes"?>
<Relationships xmlns="http://schemas.openxmlformats.org/package/2006/relationships"><Relationship Id="rId3" Type="http://schemas.openxmlformats.org/officeDocument/2006/relationships/hyperlink" Target="https://providers.caloptima.org/#/login" TargetMode="External"/><Relationship Id="rId7" Type="http://schemas.openxmlformats.org/officeDocument/2006/relationships/image" Target="../media/image4.svg"/><Relationship Id="rId2" Type="http://schemas.openxmlformats.org/officeDocument/2006/relationships/hyperlink" Target="https://eznet.rchsd.org/"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http://www.medi-cal.ca.gov/"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57.xml.rels><?xml version="1.0" encoding="UTF-8" standalone="yes"?>
<Relationships xmlns="http://schemas.openxmlformats.org/package/2006/relationships"><Relationship Id="rId3" Type="http://schemas.openxmlformats.org/officeDocument/2006/relationships/hyperlink" Target="https://eznet.rchsd.org/"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5" Type="http://schemas.openxmlformats.org/officeDocument/2006/relationships/hyperlink" Target="https://chochealthalliance.com/providers/authorizations/" TargetMode="External"/><Relationship Id="rId4" Type="http://schemas.openxmlformats.org/officeDocument/2006/relationships/image" Target="../media/image4.sv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60.xml.rels><?xml version="1.0" encoding="UTF-8" standalone="yes"?>
<Relationships xmlns="http://schemas.openxmlformats.org/package/2006/relationships"><Relationship Id="rId8" Type="http://schemas.openxmlformats.org/officeDocument/2006/relationships/hyperlink" Target="mailto:providerrelations@choc.org" TargetMode="External"/><Relationship Id="rId3" Type="http://schemas.openxmlformats.org/officeDocument/2006/relationships/hyperlink" Target="https://eznet.rchsd.org/" TargetMode="External"/><Relationship Id="rId7" Type="http://schemas.openxmlformats.org/officeDocument/2006/relationships/image" Target="../media/image4.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mailto:EZNetsupport@rchsd.org" TargetMode="External"/><Relationship Id="rId9" Type="http://schemas.openxmlformats.org/officeDocument/2006/relationships/image" Target="../media/image11.png"/></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6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hyperlink" Target="https://www.caloptima.org/en/ForProviders/ProviderTrainings/SeniorsandPersonswithDisabilities.aspx" TargetMode="External"/><Relationship Id="rId7" Type="http://schemas.openxmlformats.org/officeDocument/2006/relationships/image" Target="../media/image4.svg"/><Relationship Id="rId2" Type="http://schemas.openxmlformats.org/officeDocument/2006/relationships/hyperlink" Target="https://www.caloptima.org/en/ForProviders/ProviderTrainings/DisabilityAwareness.aspx"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https://www.dhcs.ca.gov/formsandpubs/Documents/MMCDAPLsandPolicyLetters/APL%202024/APL24-016.pdf"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chochealthalliance.com/providers/provider-manual/" TargetMode="External"/><Relationship Id="rId2" Type="http://schemas.openxmlformats.org/officeDocument/2006/relationships/hyperlink" Target="mailto:CHACM@choc.org" TargetMode="Externa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68.xml.rels><?xml version="1.0" encoding="UTF-8" standalone="yes"?>
<Relationships xmlns="http://schemas.openxmlformats.org/package/2006/relationships"><Relationship Id="rId3" Type="http://schemas.openxmlformats.org/officeDocument/2006/relationships/hyperlink" Target="http://www.medi-cal.ca.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6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eznet.rchsd.org/" TargetMode="Externa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s://mcweb.apps.prd.cammis.medi-cal.ca.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slide" Target="slide1.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chochealthalliance.com/providers/provider-manual/" TargetMode="Externa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7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7.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hyperlink" Target="https://echovcards.com/ECHOCARDAPP/#/Home" TargetMode="External"/><Relationship Id="rId7" Type="http://schemas.openxmlformats.org/officeDocument/2006/relationships/image" Target="../media/image3.png"/><Relationship Id="rId2" Type="http://schemas.openxmlformats.org/officeDocument/2006/relationships/hyperlink" Target="https://providerpayments.com/Login.aspx?ReturnUrl=%2f" TargetMode="Externa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hyperlink" Target="mailto:EDI@echohealthinc.com" TargetMode="External"/><Relationship Id="rId4" Type="http://schemas.openxmlformats.org/officeDocument/2006/relationships/hyperlink" Target="https://enrollments.echohealthinc.com/EFTERAInvitation.aspx?tp=MDAxMzQ=" TargetMode="Externa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79.xml.rels><?xml version="1.0" encoding="UTF-8" standalone="yes"?>
<Relationships xmlns="http://schemas.openxmlformats.org/package/2006/relationships"><Relationship Id="rId3" Type="http://schemas.openxmlformats.org/officeDocument/2006/relationships/hyperlink" Target="mailto:providerrelations@choc.org" TargetMode="External"/><Relationship Id="rId7" Type="http://schemas.openxmlformats.org/officeDocument/2006/relationships/image" Target="../media/image4.sv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1.xml"/><Relationship Id="rId4" Type="http://schemas.openxmlformats.org/officeDocument/2006/relationships/hyperlink" Target="https://chochealthalliance.com/hedis/"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80.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hyperlink" Target="https://corp.cozeva.com/" TargetMode="External"/><Relationship Id="rId7"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13.png"/><Relationship Id="rId4" Type="http://schemas.openxmlformats.org/officeDocument/2006/relationships/hyperlink" Target="mailto:providerrelations@choc.org" TargetMode="Externa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84.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hyperlink" Target="mailto:Elizabeth.Kellam@choc.org" TargetMode="External"/><Relationship Id="rId7" Type="http://schemas.openxmlformats.org/officeDocument/2006/relationships/image" Target="../media/image3.png"/><Relationship Id="rId2" Type="http://schemas.openxmlformats.org/officeDocument/2006/relationships/hyperlink" Target="mailto:Caroline.Cruz@choc.org" TargetMode="Externa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hyperlink" Target="mailto:providerrelations@choc.org" TargetMode="External"/><Relationship Id="rId4" Type="http://schemas.openxmlformats.org/officeDocument/2006/relationships/hyperlink" Target="mailto:Timothy.Timbol@choc.org" TargetMode="Externa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05000"/>
            <a:ext cx="7485042" cy="3124200"/>
          </a:xfrm>
        </p:spPr>
        <p:txBody>
          <a:bodyPr/>
          <a:lstStyle/>
          <a:p>
            <a:pPr algn="ctr"/>
            <a:r>
              <a:rPr lang="en-US" sz="5400" dirty="0">
                <a:solidFill>
                  <a:srgbClr val="0064A4"/>
                </a:solidFill>
              </a:rPr>
              <a:t>CHA Provider Training</a:t>
            </a:r>
            <a:br>
              <a:rPr lang="en-US" sz="6000" dirty="0">
                <a:solidFill>
                  <a:schemeClr val="tx1"/>
                </a:solidFill>
              </a:rPr>
            </a:br>
            <a:endParaRPr lang="en-US" sz="6000" dirty="0">
              <a:solidFill>
                <a:schemeClr val="tx1"/>
              </a:solidFill>
            </a:endParaRPr>
          </a:p>
        </p:txBody>
      </p:sp>
      <p:sp>
        <p:nvSpPr>
          <p:cNvPr id="3" name="Subtitle 2"/>
          <p:cNvSpPr>
            <a:spLocks noGrp="1"/>
          </p:cNvSpPr>
          <p:nvPr>
            <p:ph type="subTitle" idx="1"/>
          </p:nvPr>
        </p:nvSpPr>
        <p:spPr>
          <a:xfrm>
            <a:off x="5334000" y="6248400"/>
            <a:ext cx="2971800" cy="406400"/>
          </a:xfrm>
        </p:spPr>
        <p:txBody>
          <a:bodyPr>
            <a:noAutofit/>
          </a:bodyPr>
          <a:lstStyle/>
          <a:p>
            <a:pPr algn="r"/>
            <a:r>
              <a:rPr lang="en-US" sz="2400" b="1" spc="-100" dirty="0">
                <a:solidFill>
                  <a:srgbClr val="0064A4"/>
                </a:solidFill>
                <a:latin typeface="+mj-lt"/>
                <a:ea typeface="+mj-ea"/>
                <a:cs typeface="+mj-cs"/>
              </a:rPr>
              <a:t>Jan 2025</a:t>
            </a:r>
          </a:p>
        </p:txBody>
      </p:sp>
      <p:pic>
        <p:nvPicPr>
          <p:cNvPr id="5" name="Picture 4">
            <a:extLst>
              <a:ext uri="{FF2B5EF4-FFF2-40B4-BE49-F238E27FC236}">
                <a16:creationId xmlns:a16="http://schemas.microsoft.com/office/drawing/2014/main" id="{5AC06ED6-2BD2-B424-9F21-2EB551147425}"/>
              </a:ext>
            </a:extLst>
          </p:cNvPr>
          <p:cNvPicPr>
            <a:picLocks noChangeAspect="1"/>
          </p:cNvPicPr>
          <p:nvPr/>
        </p:nvPicPr>
        <p:blipFill>
          <a:blip r:embed="rId3"/>
          <a:stretch>
            <a:fillRect/>
          </a:stretch>
        </p:blipFill>
        <p:spPr>
          <a:xfrm>
            <a:off x="1371600" y="838200"/>
            <a:ext cx="5791200" cy="1246124"/>
          </a:xfrm>
          <a:prstGeom prst="rect">
            <a:avLst/>
          </a:prstGeom>
        </p:spPr>
      </p:pic>
    </p:spTree>
    <p:extLst>
      <p:ext uri="{BB962C8B-B14F-4D97-AF65-F5344CB8AC3E}">
        <p14:creationId xmlns:p14="http://schemas.microsoft.com/office/powerpoint/2010/main" val="2869229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BDB3-9DF7-48B1-ADCF-18CB652DABAF}"/>
              </a:ext>
            </a:extLst>
          </p:cNvPr>
          <p:cNvSpPr>
            <a:spLocks noGrp="1"/>
          </p:cNvSpPr>
          <p:nvPr>
            <p:ph type="title"/>
          </p:nvPr>
        </p:nvSpPr>
        <p:spPr/>
        <p:txBody>
          <a:bodyPr/>
          <a:lstStyle/>
          <a:p>
            <a:pPr algn="ctr"/>
            <a:r>
              <a:rPr lang="en-US" sz="3600" dirty="0">
                <a:solidFill>
                  <a:srgbClr val="0064A4"/>
                </a:solidFill>
              </a:rPr>
              <a:t>Initial Health Appointment (IHA)</a:t>
            </a:r>
          </a:p>
        </p:txBody>
      </p:sp>
      <p:sp>
        <p:nvSpPr>
          <p:cNvPr id="3" name="Content Placeholder 2">
            <a:extLst>
              <a:ext uri="{FF2B5EF4-FFF2-40B4-BE49-F238E27FC236}">
                <a16:creationId xmlns:a16="http://schemas.microsoft.com/office/drawing/2014/main" id="{B52C1310-C077-4421-B58C-D128E717425A}"/>
              </a:ext>
            </a:extLst>
          </p:cNvPr>
          <p:cNvSpPr>
            <a:spLocks noGrp="1"/>
          </p:cNvSpPr>
          <p:nvPr>
            <p:ph idx="1"/>
          </p:nvPr>
        </p:nvSpPr>
        <p:spPr/>
        <p:txBody>
          <a:bodyPr>
            <a:normAutofit fontScale="92500" lnSpcReduction="10000"/>
          </a:bodyPr>
          <a:lstStyle/>
          <a:p>
            <a:pPr marL="0" marR="0" indent="0">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Exemptions from IHA requirements</a:t>
            </a:r>
          </a:p>
          <a:p>
            <a:pPr marL="0" marR="0" indent="0" algn="just">
              <a:spcBef>
                <a:spcPts val="0"/>
              </a:spcBef>
              <a:spcAft>
                <a:spcPts val="600"/>
              </a:spcAft>
              <a:buNone/>
            </a:pPr>
            <a:r>
              <a:rPr lang="en-US" sz="1800" b="0" i="0" dirty="0">
                <a:effectLst/>
              </a:rPr>
              <a:t>Selected members may be exempt from the IHA requirement under the following conditions:</a:t>
            </a:r>
          </a:p>
          <a:p>
            <a:pPr marL="285750" indent="-285750" algn="just">
              <a:lnSpc>
                <a:spcPct val="110000"/>
              </a:lnSpc>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All elements of the IHA have been completed within less than 12 months of the member’s effective date of enrollment, and the PCP has reviewed, updated, and determined the member’s medical record contains complete information;</a:t>
            </a:r>
          </a:p>
          <a:p>
            <a:pPr marL="285750" indent="-285750" algn="just">
              <a:lnSpc>
                <a:spcPct val="110000"/>
              </a:lnSpc>
              <a:spcBef>
                <a:spcPts val="0"/>
              </a:spcBef>
              <a:spcAft>
                <a:spcPts val="600"/>
              </a:spcAft>
              <a:buClr>
                <a:srgbClr val="0064A4"/>
              </a:buClr>
            </a:pPr>
            <a:r>
              <a:rPr lang="en-US" sz="1800" dirty="0">
                <a:ea typeface="Times New Roman" panose="02020603050405020304" pitchFamily="18" charset="0"/>
                <a:cs typeface="Times New Roman" panose="02020603050405020304" pitchFamily="18" charset="0"/>
              </a:rPr>
              <a:t>The member has not been continuously enrolled in CalOptima Health during the 120 days;</a:t>
            </a:r>
          </a:p>
          <a:p>
            <a:pPr marL="285750" indent="-285750" algn="just">
              <a:lnSpc>
                <a:spcPct val="110000"/>
              </a:lnSpc>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The member loses eligibility in less than 120 days prior to an IHA being performed;</a:t>
            </a:r>
          </a:p>
          <a:p>
            <a:pPr marL="285750" indent="-285750" algn="just">
              <a:lnSpc>
                <a:spcPct val="110000"/>
              </a:lnSpc>
              <a:spcBef>
                <a:spcPts val="0"/>
              </a:spcBef>
              <a:spcAft>
                <a:spcPts val="600"/>
              </a:spcAft>
              <a:buClr>
                <a:srgbClr val="0064A4"/>
              </a:buClr>
            </a:pPr>
            <a:r>
              <a:rPr lang="en-US" sz="1800" dirty="0">
                <a:ea typeface="Times New Roman" panose="02020603050405020304" pitchFamily="18" charset="0"/>
                <a:cs typeface="Times New Roman" panose="02020603050405020304" pitchFamily="18" charset="0"/>
              </a:rPr>
              <a:t>The member declines the IHA and the refusal is documented in the member’s medical record;</a:t>
            </a:r>
          </a:p>
          <a:p>
            <a:pPr marL="285750" indent="-285750" algn="just">
              <a:lnSpc>
                <a:spcPct val="110000"/>
              </a:lnSpc>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Three documented outreach attempts to schedule a member for an IHA visit within the first 120 days of enrollment; or</a:t>
            </a:r>
          </a:p>
          <a:p>
            <a:pPr marL="285750" indent="-285750" algn="just">
              <a:lnSpc>
                <a:spcPct val="110000"/>
              </a:lnSpc>
              <a:spcBef>
                <a:spcPts val="0"/>
              </a:spcBef>
              <a:buClr>
                <a:srgbClr val="0064A4"/>
              </a:buClr>
            </a:pPr>
            <a:r>
              <a:rPr lang="en-US" sz="1800" dirty="0">
                <a:ea typeface="Times New Roman" panose="02020603050405020304" pitchFamily="18" charset="0"/>
                <a:cs typeface="Times New Roman" panose="02020603050405020304" pitchFamily="18" charset="0"/>
              </a:rPr>
              <a:t>The member misses a scheduled PCP appointment and two additional documented attempts to reschedule have been unsuccessful</a:t>
            </a:r>
          </a:p>
        </p:txBody>
      </p:sp>
      <p:sp>
        <p:nvSpPr>
          <p:cNvPr id="4" name="Slide Number Placeholder 3">
            <a:extLst>
              <a:ext uri="{FF2B5EF4-FFF2-40B4-BE49-F238E27FC236}">
                <a16:creationId xmlns:a16="http://schemas.microsoft.com/office/drawing/2014/main" id="{26A6D1E9-2BDB-4E2F-BB8F-A723695486F1}"/>
              </a:ext>
            </a:extLst>
          </p:cNvPr>
          <p:cNvSpPr>
            <a:spLocks noGrp="1"/>
          </p:cNvSpPr>
          <p:nvPr>
            <p:ph type="sldNum" sz="quarter" idx="12"/>
          </p:nvPr>
        </p:nvSpPr>
        <p:spPr/>
        <p:txBody>
          <a:bodyPr/>
          <a:lstStyle/>
          <a:p>
            <a:fld id="{839BD1D2-6DB2-408B-A2BF-D067DFF0EF98}" type="slidenum">
              <a:rPr lang="en-US" smtClean="0"/>
              <a:t>10</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6F33AA72-097D-4FF5-9E32-40F6BACE1F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74942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DEE5-EAFF-4DDD-AAA8-268E00743D20}"/>
              </a:ext>
            </a:extLst>
          </p:cNvPr>
          <p:cNvSpPr>
            <a:spLocks noGrp="1"/>
          </p:cNvSpPr>
          <p:nvPr>
            <p:ph type="title"/>
          </p:nvPr>
        </p:nvSpPr>
        <p:spPr/>
        <p:txBody>
          <a:bodyPr/>
          <a:lstStyle/>
          <a:p>
            <a:pPr algn="ctr"/>
            <a:r>
              <a:rPr lang="en-US" sz="3600" dirty="0">
                <a:solidFill>
                  <a:srgbClr val="0064A4"/>
                </a:solidFill>
              </a:rPr>
              <a:t>Individual Health Education Behavioral Assessment (IHEBA)</a:t>
            </a:r>
            <a:endParaRPr lang="en-US" dirty="0"/>
          </a:p>
        </p:txBody>
      </p:sp>
      <p:sp>
        <p:nvSpPr>
          <p:cNvPr id="3" name="Content Placeholder 2">
            <a:extLst>
              <a:ext uri="{FF2B5EF4-FFF2-40B4-BE49-F238E27FC236}">
                <a16:creationId xmlns:a16="http://schemas.microsoft.com/office/drawing/2014/main" id="{FD82F059-85F4-4A03-ABED-C0E99582A935}"/>
              </a:ext>
            </a:extLst>
          </p:cNvPr>
          <p:cNvSpPr>
            <a:spLocks noGrp="1"/>
          </p:cNvSpPr>
          <p:nvPr>
            <p:ph idx="1"/>
          </p:nvPr>
        </p:nvSpPr>
        <p:spPr/>
        <p:txBody>
          <a:bodyPr>
            <a:normAutofit lnSpcReduction="10000"/>
          </a:bodyPr>
          <a:lstStyle/>
          <a:p>
            <a:pPr marL="0" marR="0" indent="0" algn="just">
              <a:lnSpc>
                <a:spcPct val="110000"/>
              </a:lnSpc>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Requirement:</a:t>
            </a:r>
          </a:p>
          <a:p>
            <a:pPr marL="0" marR="0" indent="0" algn="just">
              <a:lnSpc>
                <a:spcPct val="110000"/>
              </a:lnSpc>
              <a:spcBef>
                <a:spcPts val="0"/>
              </a:spcBef>
              <a:spcAft>
                <a:spcPts val="600"/>
              </a:spcAft>
              <a:buNone/>
            </a:pPr>
            <a:r>
              <a:rPr lang="en-US" sz="1800" dirty="0">
                <a:ea typeface="Calibri" panose="020F0502020204030204" pitchFamily="34" charset="0"/>
                <a:cs typeface="Times New Roman" panose="02020603050405020304" pitchFamily="18" charset="0"/>
              </a:rPr>
              <a:t>CalOptima Health requires providers to administer an IHEBA as part of an IHA. Providers should administer the IHEBA utilizing the Staying Healthy Assessment (SHA), or other tool approved by CalOptima Health and the Department of Health Care Services</a:t>
            </a:r>
            <a:endParaRPr lang="en-US" sz="1800" dirty="0">
              <a:effectLst/>
              <a:ea typeface="Calibri" panose="020F0502020204030204" pitchFamily="34" charset="0"/>
              <a:cs typeface="Times New Roman" panose="02020603050405020304" pitchFamily="18" charset="0"/>
            </a:endParaRPr>
          </a:p>
          <a:p>
            <a:pPr marL="0" marR="0" indent="0" algn="just">
              <a:lnSpc>
                <a:spcPct val="110000"/>
              </a:lnSpc>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What is the Staying Healthy Assessment?</a:t>
            </a:r>
          </a:p>
          <a:p>
            <a:pPr marL="0" marR="0" indent="0" algn="just">
              <a:lnSpc>
                <a:spcPct val="11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The SHA consists of seven (7) age-specific questionnaires available on the DHCS website</a:t>
            </a:r>
            <a:r>
              <a:rPr lang="en-US" sz="1800" dirty="0">
                <a:solidFill>
                  <a:schemeClr val="tx2">
                    <a:lumMod val="60000"/>
                    <a:lumOff val="40000"/>
                  </a:schemeClr>
                </a:solidFill>
                <a:effectLst/>
                <a:ea typeface="Calibri" panose="020F0502020204030204" pitchFamily="34" charset="0"/>
                <a:cs typeface="Times New Roman" panose="02020603050405020304" pitchFamily="18" charset="0"/>
              </a:rPr>
              <a:t> </a:t>
            </a:r>
            <a:r>
              <a:rPr lang="en-US" sz="1800" u="sng" dirty="0">
                <a:solidFill>
                  <a:schemeClr val="tx2">
                    <a:lumMod val="60000"/>
                    <a:lumOff val="40000"/>
                  </a:schemeClr>
                </a:solidFill>
                <a:effectLst/>
                <a:ea typeface="Calibri" panose="020F0502020204030204" pitchFamily="34" charset="0"/>
                <a:cs typeface="Times New Roman" panose="02020603050405020304" pitchFamily="18" charset="0"/>
                <a:hlinkClick r:id="rId3"/>
              </a:rPr>
              <a:t>www.dhcs.ca.gov</a:t>
            </a:r>
            <a:r>
              <a:rPr lang="en-US" sz="1800" dirty="0">
                <a:effectLst/>
                <a:ea typeface="Calibri" panose="020F0502020204030204" pitchFamily="34" charset="0"/>
                <a:cs typeface="Times New Roman" panose="02020603050405020304" pitchFamily="18" charset="0"/>
              </a:rPr>
              <a:t>.</a:t>
            </a:r>
          </a:p>
          <a:p>
            <a:pPr marL="0" marR="0" indent="0" algn="just">
              <a:lnSpc>
                <a:spcPct val="110000"/>
              </a:lnSpc>
              <a:spcBef>
                <a:spcPts val="0"/>
              </a:spcBef>
              <a:spcAft>
                <a:spcPts val="600"/>
              </a:spcAft>
              <a:buNone/>
            </a:pPr>
            <a:endParaRPr lang="en-US" sz="1800" dirty="0">
              <a:solidFill>
                <a:schemeClr val="tx2"/>
              </a:solidFill>
              <a:effectLst/>
              <a:ea typeface="Calibri" panose="020F0502020204030204" pitchFamily="34" charset="0"/>
              <a:cs typeface="Times New Roman" panose="02020603050405020304" pitchFamily="18" charset="0"/>
            </a:endParaRPr>
          </a:p>
          <a:p>
            <a:pPr marL="0" marR="0" indent="0" algn="just">
              <a:lnSpc>
                <a:spcPct val="110000"/>
              </a:lnSpc>
              <a:spcBef>
                <a:spcPts val="0"/>
              </a:spcBef>
              <a:spcAft>
                <a:spcPts val="600"/>
              </a:spcAft>
              <a:buNone/>
            </a:pPr>
            <a:r>
              <a:rPr lang="en-US" sz="1900" b="1" dirty="0">
                <a:solidFill>
                  <a:srgbClr val="C00000"/>
                </a:solidFill>
                <a:effectLst/>
                <a:ea typeface="Times New Roman" panose="02020603050405020304" pitchFamily="18" charset="0"/>
                <a:cs typeface="Times New Roman" panose="02020603050405020304" pitchFamily="18" charset="0"/>
              </a:rPr>
              <a:t>Effective January 1, 2023, CalOptima Health </a:t>
            </a:r>
            <a:r>
              <a:rPr lang="en-US" sz="1900" b="1" u="sng" dirty="0">
                <a:solidFill>
                  <a:srgbClr val="C00000"/>
                </a:solidFill>
                <a:effectLst/>
                <a:ea typeface="Times New Roman" panose="02020603050405020304" pitchFamily="18" charset="0"/>
                <a:cs typeface="Times New Roman" panose="02020603050405020304" pitchFamily="18" charset="0"/>
              </a:rPr>
              <a:t>no longer </a:t>
            </a:r>
            <a:r>
              <a:rPr lang="en-US" sz="1900" b="1" dirty="0">
                <a:solidFill>
                  <a:srgbClr val="C00000"/>
                </a:solidFill>
                <a:effectLst/>
                <a:ea typeface="Times New Roman" panose="02020603050405020304" pitchFamily="18" charset="0"/>
                <a:cs typeface="Times New Roman" panose="02020603050405020304" pitchFamily="18" charset="0"/>
              </a:rPr>
              <a:t>requires the SHA.</a:t>
            </a:r>
          </a:p>
          <a:p>
            <a:pPr marL="0" marR="0" indent="0" algn="just">
              <a:lnSpc>
                <a:spcPct val="110000"/>
              </a:lnSpc>
              <a:spcBef>
                <a:spcPts val="0"/>
              </a:spcBef>
              <a:spcAft>
                <a:spcPts val="600"/>
              </a:spcAft>
              <a:buNone/>
            </a:pPr>
            <a:r>
              <a:rPr lang="en-US" sz="1800" dirty="0">
                <a:cs typeface="Times New Roman" panose="02020603050405020304" pitchFamily="18" charset="0"/>
              </a:rPr>
              <a:t>The standard screening requirements for each age group are still in effect</a:t>
            </a:r>
          </a:p>
          <a:p>
            <a:pPr indent="-342900" algn="just">
              <a:lnSpc>
                <a:spcPct val="110000"/>
              </a:lnSpc>
              <a:spcBef>
                <a:spcPts val="0"/>
              </a:spcBef>
              <a:spcAft>
                <a:spcPts val="600"/>
              </a:spcAft>
            </a:pPr>
            <a:r>
              <a:rPr lang="en-US" sz="1800" dirty="0">
                <a:cs typeface="Times New Roman" panose="02020603050405020304" pitchFamily="18" charset="0"/>
              </a:rPr>
              <a:t>All Ages: Assessment of need for preventive screenings</a:t>
            </a:r>
          </a:p>
          <a:p>
            <a:pPr indent="-342900" algn="just">
              <a:lnSpc>
                <a:spcPct val="110000"/>
              </a:lnSpc>
              <a:spcBef>
                <a:spcPts val="0"/>
              </a:spcBef>
              <a:spcAft>
                <a:spcPts val="600"/>
              </a:spcAft>
            </a:pPr>
            <a:r>
              <a:rPr lang="en-US" sz="1800" dirty="0">
                <a:cs typeface="Times New Roman" panose="02020603050405020304" pitchFamily="18" charset="0"/>
              </a:rPr>
              <a:t>Age 21 and under: EPSDT screenings per American Academy of Pediatrics/Bright Futures periodicity schedule</a:t>
            </a:r>
            <a:endParaRPr lang="en-US" dirty="0"/>
          </a:p>
        </p:txBody>
      </p:sp>
      <p:sp>
        <p:nvSpPr>
          <p:cNvPr id="4" name="Slide Number Placeholder 3">
            <a:extLst>
              <a:ext uri="{FF2B5EF4-FFF2-40B4-BE49-F238E27FC236}">
                <a16:creationId xmlns:a16="http://schemas.microsoft.com/office/drawing/2014/main" id="{031156EA-E682-4D49-BBDC-1CADFFC437F4}"/>
              </a:ext>
            </a:extLst>
          </p:cNvPr>
          <p:cNvSpPr>
            <a:spLocks noGrp="1"/>
          </p:cNvSpPr>
          <p:nvPr>
            <p:ph type="sldNum" sz="quarter" idx="12"/>
          </p:nvPr>
        </p:nvSpPr>
        <p:spPr/>
        <p:txBody>
          <a:bodyPr/>
          <a:lstStyle/>
          <a:p>
            <a:fld id="{839BD1D2-6DB2-408B-A2BF-D067DFF0EF98}" type="slidenum">
              <a:rPr lang="en-US" smtClean="0"/>
              <a:t>11</a:t>
            </a:fld>
            <a:endParaRPr lang="en-US" dirty="0"/>
          </a:p>
        </p:txBody>
      </p:sp>
      <p:pic>
        <p:nvPicPr>
          <p:cNvPr id="5" name="Graphic 4" descr="Caret Up with solid fill">
            <a:hlinkClick r:id="rId4" action="ppaction://hlinksldjump"/>
            <a:extLst>
              <a:ext uri="{FF2B5EF4-FFF2-40B4-BE49-F238E27FC236}">
                <a16:creationId xmlns:a16="http://schemas.microsoft.com/office/drawing/2014/main" id="{5B17A27C-43DF-4F1F-B437-B7743139DD3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007431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C4774-E12C-4CD0-877A-06A0A600204F}"/>
              </a:ext>
            </a:extLst>
          </p:cNvPr>
          <p:cNvSpPr>
            <a:spLocks noGrp="1"/>
          </p:cNvSpPr>
          <p:nvPr>
            <p:ph type="title"/>
          </p:nvPr>
        </p:nvSpPr>
        <p:spPr/>
        <p:txBody>
          <a:bodyPr/>
          <a:lstStyle/>
          <a:p>
            <a:pPr algn="ctr"/>
            <a:r>
              <a:rPr lang="en-US" sz="3600" dirty="0">
                <a:solidFill>
                  <a:srgbClr val="0064A4"/>
                </a:solidFill>
              </a:rPr>
              <a:t>Pharmacy Services</a:t>
            </a:r>
            <a:endParaRPr lang="en-US" dirty="0"/>
          </a:p>
        </p:txBody>
      </p:sp>
      <p:sp>
        <p:nvSpPr>
          <p:cNvPr id="5" name="Content Placeholder 4">
            <a:extLst>
              <a:ext uri="{FF2B5EF4-FFF2-40B4-BE49-F238E27FC236}">
                <a16:creationId xmlns:a16="http://schemas.microsoft.com/office/drawing/2014/main" id="{D8BF9A0E-BCBE-4A98-AE7D-082653180D89}"/>
              </a:ext>
            </a:extLst>
          </p:cNvPr>
          <p:cNvSpPr>
            <a:spLocks noGrp="1"/>
          </p:cNvSpPr>
          <p:nvPr>
            <p:ph idx="1"/>
          </p:nvPr>
        </p:nvSpPr>
        <p:spPr/>
        <p:txBody>
          <a:bodyPr>
            <a:normAutofit/>
          </a:bodyPr>
          <a:lstStyle/>
          <a:p>
            <a:pPr marL="114300" indent="0" algn="just">
              <a:spcBef>
                <a:spcPts val="0"/>
              </a:spcBef>
              <a:spcAft>
                <a:spcPts val="600"/>
              </a:spcAft>
              <a:buNone/>
            </a:pPr>
            <a:r>
              <a:rPr lang="en-US" sz="1800" dirty="0"/>
              <a:t>The Medi-Cal outpatient pharmacy benefit transitioned from CalOptima Health to Medi-Cal Fee-For-Service under a program called Medi-Cal Rx. DHCS is working with a contractor, Magellan Rx, to provide Medi-Cal Rx services. For more information on approved medications, pharmacy locations and member benefits, please visit the Medi-Cal Rx website </a:t>
            </a:r>
            <a:r>
              <a:rPr lang="en-US" sz="1800" dirty="0">
                <a:hlinkClick r:id="rId3"/>
              </a:rPr>
              <a:t>https://medi-calrx.dhcs.ca.gov/home/</a:t>
            </a:r>
            <a:r>
              <a:rPr lang="en-US" sz="1800" dirty="0"/>
              <a:t> or contact Medi-Cal Rx Customer Service Center at (800) 977-2273.</a:t>
            </a:r>
          </a:p>
          <a:p>
            <a:pPr marL="114300" indent="0" algn="just">
              <a:spcBef>
                <a:spcPts val="0"/>
              </a:spcBef>
              <a:spcAft>
                <a:spcPts val="600"/>
              </a:spcAft>
              <a:buNone/>
            </a:pPr>
            <a:endParaRPr lang="en-US" sz="1800" dirty="0"/>
          </a:p>
          <a:p>
            <a:pPr marL="114300" indent="0" algn="just">
              <a:spcBef>
                <a:spcPts val="0"/>
              </a:spcBef>
              <a:spcAft>
                <a:spcPts val="600"/>
              </a:spcAft>
              <a:buNone/>
            </a:pPr>
            <a:r>
              <a:rPr lang="en-US" sz="1800" dirty="0"/>
              <a:t>Be aware there may be some exceptions in which medications are managed by another entity. For example, physician administered medications are the responsibility of CalOptima Health.</a:t>
            </a:r>
          </a:p>
          <a:p>
            <a:pPr marL="114300" indent="0" algn="just">
              <a:buNone/>
            </a:pPr>
            <a:endParaRPr lang="en-US" sz="1800" dirty="0"/>
          </a:p>
        </p:txBody>
      </p:sp>
      <p:sp>
        <p:nvSpPr>
          <p:cNvPr id="4" name="Slide Number Placeholder 3">
            <a:extLst>
              <a:ext uri="{FF2B5EF4-FFF2-40B4-BE49-F238E27FC236}">
                <a16:creationId xmlns:a16="http://schemas.microsoft.com/office/drawing/2014/main" id="{22331E5D-93EE-451A-8C21-031C16EAFC86}"/>
              </a:ext>
            </a:extLst>
          </p:cNvPr>
          <p:cNvSpPr>
            <a:spLocks noGrp="1"/>
          </p:cNvSpPr>
          <p:nvPr>
            <p:ph type="sldNum" sz="quarter" idx="12"/>
          </p:nvPr>
        </p:nvSpPr>
        <p:spPr/>
        <p:txBody>
          <a:bodyPr/>
          <a:lstStyle/>
          <a:p>
            <a:fld id="{839BD1D2-6DB2-408B-A2BF-D067DFF0EF98}" type="slidenum">
              <a:rPr lang="en-US" smtClean="0"/>
              <a:t>12</a:t>
            </a:fld>
            <a:endParaRPr lang="en-US" dirty="0"/>
          </a:p>
        </p:txBody>
      </p:sp>
      <p:pic>
        <p:nvPicPr>
          <p:cNvPr id="6" name="Graphic 5" descr="Caret Up with solid fill">
            <a:hlinkClick r:id="rId4" action="ppaction://hlinksldjump"/>
            <a:extLst>
              <a:ext uri="{FF2B5EF4-FFF2-40B4-BE49-F238E27FC236}">
                <a16:creationId xmlns:a16="http://schemas.microsoft.com/office/drawing/2014/main" id="{B5CF140B-8124-4C48-9A45-CDD06C8B65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21560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C4774-E12C-4CD0-877A-06A0A600204F}"/>
              </a:ext>
            </a:extLst>
          </p:cNvPr>
          <p:cNvSpPr>
            <a:spLocks noGrp="1"/>
          </p:cNvSpPr>
          <p:nvPr>
            <p:ph type="title"/>
          </p:nvPr>
        </p:nvSpPr>
        <p:spPr/>
        <p:txBody>
          <a:bodyPr/>
          <a:lstStyle/>
          <a:p>
            <a:pPr algn="ctr"/>
            <a:r>
              <a:rPr lang="en-US" sz="3600" dirty="0">
                <a:solidFill>
                  <a:srgbClr val="0064A4"/>
                </a:solidFill>
              </a:rPr>
              <a:t>Electronic Visit Verification (EVV)</a:t>
            </a:r>
            <a:endParaRPr lang="en-US" dirty="0"/>
          </a:p>
        </p:txBody>
      </p:sp>
      <p:sp>
        <p:nvSpPr>
          <p:cNvPr id="5" name="Content Placeholder 4">
            <a:extLst>
              <a:ext uri="{FF2B5EF4-FFF2-40B4-BE49-F238E27FC236}">
                <a16:creationId xmlns:a16="http://schemas.microsoft.com/office/drawing/2014/main" id="{D8BF9A0E-BCBE-4A98-AE7D-082653180D89}"/>
              </a:ext>
            </a:extLst>
          </p:cNvPr>
          <p:cNvSpPr>
            <a:spLocks noGrp="1"/>
          </p:cNvSpPr>
          <p:nvPr>
            <p:ph idx="1"/>
          </p:nvPr>
        </p:nvSpPr>
        <p:spPr/>
        <p:txBody>
          <a:bodyPr>
            <a:normAutofit lnSpcReduction="10000"/>
          </a:bodyPr>
          <a:lstStyle/>
          <a:p>
            <a:pPr marL="114300" indent="0" algn="just">
              <a:lnSpc>
                <a:spcPct val="110000"/>
              </a:lnSpc>
              <a:spcBef>
                <a:spcPts val="0"/>
              </a:spcBef>
              <a:spcAft>
                <a:spcPts val="600"/>
              </a:spcAft>
              <a:buNone/>
            </a:pPr>
            <a:r>
              <a:rPr lang="en-US" sz="1800" dirty="0"/>
              <a:t>In California, the Medi-Cal Electronic Visit Verification (</a:t>
            </a:r>
            <a:r>
              <a:rPr lang="en-US" sz="1800" dirty="0" err="1"/>
              <a:t>CalEVV</a:t>
            </a:r>
            <a:r>
              <a:rPr lang="en-US" sz="1800" dirty="0"/>
              <a:t>) is a federally mandated telephone and computer-based application program that electronically verifies </a:t>
            </a:r>
            <a:r>
              <a:rPr lang="en-US" sz="1800" b="1" dirty="0"/>
              <a:t>in-home</a:t>
            </a:r>
            <a:r>
              <a:rPr lang="en-US" sz="1800" dirty="0"/>
              <a:t> service visits completed for Personal Care Services (PCS) and Home Health Care Services (HHCS). </a:t>
            </a:r>
          </a:p>
          <a:p>
            <a:pPr marL="114300" indent="0" algn="just">
              <a:lnSpc>
                <a:spcPct val="110000"/>
              </a:lnSpc>
              <a:spcBef>
                <a:spcPts val="0"/>
              </a:spcBef>
              <a:spcAft>
                <a:spcPts val="600"/>
              </a:spcAft>
              <a:buNone/>
            </a:pPr>
            <a:endParaRPr lang="en-US" sz="1800" dirty="0"/>
          </a:p>
          <a:p>
            <a:pPr marL="114300" indent="0" algn="just">
              <a:lnSpc>
                <a:spcPct val="110000"/>
              </a:lnSpc>
              <a:spcBef>
                <a:spcPts val="0"/>
              </a:spcBef>
              <a:spcAft>
                <a:spcPts val="600"/>
              </a:spcAft>
              <a:buNone/>
            </a:pPr>
            <a:r>
              <a:rPr lang="en-US" sz="1800" dirty="0"/>
              <a:t>All Medi-Cal PCS and HHCS providers must capture the following six mandatory data components: </a:t>
            </a:r>
          </a:p>
          <a:p>
            <a:pPr algn="just">
              <a:lnSpc>
                <a:spcPct val="110000"/>
              </a:lnSpc>
              <a:spcBef>
                <a:spcPts val="0"/>
              </a:spcBef>
              <a:buClr>
                <a:srgbClr val="0064A4"/>
              </a:buClr>
            </a:pPr>
            <a:r>
              <a:rPr lang="en-US" sz="1800" dirty="0"/>
              <a:t>Type of service performed</a:t>
            </a:r>
          </a:p>
          <a:p>
            <a:pPr algn="just">
              <a:lnSpc>
                <a:spcPct val="110000"/>
              </a:lnSpc>
              <a:spcBef>
                <a:spcPts val="0"/>
              </a:spcBef>
              <a:buClr>
                <a:srgbClr val="0064A4"/>
              </a:buClr>
            </a:pPr>
            <a:r>
              <a:rPr lang="en-US" sz="1800" dirty="0"/>
              <a:t>Individual receiving the service</a:t>
            </a:r>
          </a:p>
          <a:p>
            <a:pPr algn="just">
              <a:lnSpc>
                <a:spcPct val="110000"/>
              </a:lnSpc>
              <a:spcBef>
                <a:spcPts val="0"/>
              </a:spcBef>
              <a:buClr>
                <a:srgbClr val="0064A4"/>
              </a:buClr>
            </a:pPr>
            <a:r>
              <a:rPr lang="en-US" sz="1800" dirty="0"/>
              <a:t>Date of the service</a:t>
            </a:r>
          </a:p>
          <a:p>
            <a:pPr algn="just">
              <a:lnSpc>
                <a:spcPct val="110000"/>
              </a:lnSpc>
              <a:spcBef>
                <a:spcPts val="0"/>
              </a:spcBef>
              <a:buClr>
                <a:srgbClr val="0064A4"/>
              </a:buClr>
            </a:pPr>
            <a:r>
              <a:rPr lang="en-US" sz="1800" dirty="0"/>
              <a:t>Location of service delivery</a:t>
            </a:r>
          </a:p>
          <a:p>
            <a:pPr algn="just">
              <a:lnSpc>
                <a:spcPct val="110000"/>
              </a:lnSpc>
              <a:spcBef>
                <a:spcPts val="0"/>
              </a:spcBef>
              <a:buClr>
                <a:srgbClr val="0064A4"/>
              </a:buClr>
            </a:pPr>
            <a:r>
              <a:rPr lang="en-US" sz="1800" dirty="0"/>
              <a:t>Individual providing the services</a:t>
            </a:r>
          </a:p>
          <a:p>
            <a:pPr algn="just">
              <a:lnSpc>
                <a:spcPct val="110000"/>
              </a:lnSpc>
              <a:spcBef>
                <a:spcPts val="0"/>
              </a:spcBef>
              <a:buClr>
                <a:srgbClr val="0064A4"/>
              </a:buClr>
            </a:pPr>
            <a:r>
              <a:rPr lang="en-US" sz="1800" dirty="0"/>
              <a:t>Time the service begins and ends</a:t>
            </a:r>
          </a:p>
          <a:p>
            <a:pPr marL="114300" indent="0" algn="just">
              <a:lnSpc>
                <a:spcPct val="110000"/>
              </a:lnSpc>
              <a:buClr>
                <a:schemeClr val="tx2"/>
              </a:buClr>
              <a:buNone/>
            </a:pPr>
            <a:endParaRPr lang="en-US" sz="1800" dirty="0"/>
          </a:p>
          <a:p>
            <a:pPr marL="114300" indent="0" algn="just">
              <a:lnSpc>
                <a:spcPct val="110000"/>
              </a:lnSpc>
              <a:spcBef>
                <a:spcPts val="0"/>
              </a:spcBef>
              <a:spcAft>
                <a:spcPts val="600"/>
              </a:spcAft>
              <a:buClr>
                <a:schemeClr val="tx2"/>
              </a:buClr>
              <a:buNone/>
            </a:pPr>
            <a:r>
              <a:rPr lang="en-US" sz="1800" dirty="0"/>
              <a:t>For additional information, please visit the DHCS website: </a:t>
            </a:r>
            <a:r>
              <a:rPr lang="en-US" sz="1800" dirty="0">
                <a:hlinkClick r:id="rId3"/>
              </a:rPr>
              <a:t>EVV (ca.gov)</a:t>
            </a:r>
            <a:endParaRPr lang="en-US" sz="1800" dirty="0"/>
          </a:p>
        </p:txBody>
      </p:sp>
      <p:sp>
        <p:nvSpPr>
          <p:cNvPr id="4" name="Slide Number Placeholder 3">
            <a:extLst>
              <a:ext uri="{FF2B5EF4-FFF2-40B4-BE49-F238E27FC236}">
                <a16:creationId xmlns:a16="http://schemas.microsoft.com/office/drawing/2014/main" id="{22331E5D-93EE-451A-8C21-031C16EAFC86}"/>
              </a:ext>
            </a:extLst>
          </p:cNvPr>
          <p:cNvSpPr>
            <a:spLocks noGrp="1"/>
          </p:cNvSpPr>
          <p:nvPr>
            <p:ph type="sldNum" sz="quarter" idx="12"/>
          </p:nvPr>
        </p:nvSpPr>
        <p:spPr/>
        <p:txBody>
          <a:bodyPr/>
          <a:lstStyle/>
          <a:p>
            <a:fld id="{839BD1D2-6DB2-408B-A2BF-D067DFF0EF98}" type="slidenum">
              <a:rPr lang="en-US" smtClean="0"/>
              <a:t>13</a:t>
            </a:fld>
            <a:endParaRPr lang="en-US" dirty="0"/>
          </a:p>
        </p:txBody>
      </p:sp>
      <p:pic>
        <p:nvPicPr>
          <p:cNvPr id="6" name="Graphic 5" descr="Caret Up with solid fill">
            <a:hlinkClick r:id="rId4" action="ppaction://hlinksldjump"/>
            <a:extLst>
              <a:ext uri="{FF2B5EF4-FFF2-40B4-BE49-F238E27FC236}">
                <a16:creationId xmlns:a16="http://schemas.microsoft.com/office/drawing/2014/main" id="{B5CF140B-8124-4C48-9A45-CDD06C8B65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849018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C4774-E12C-4CD0-877A-06A0A600204F}"/>
              </a:ext>
            </a:extLst>
          </p:cNvPr>
          <p:cNvSpPr>
            <a:spLocks noGrp="1"/>
          </p:cNvSpPr>
          <p:nvPr>
            <p:ph type="title"/>
          </p:nvPr>
        </p:nvSpPr>
        <p:spPr/>
        <p:txBody>
          <a:bodyPr/>
          <a:lstStyle/>
          <a:p>
            <a:pPr algn="ctr"/>
            <a:r>
              <a:rPr lang="en-US" sz="3600" dirty="0">
                <a:solidFill>
                  <a:srgbClr val="0064A4"/>
                </a:solidFill>
              </a:rPr>
              <a:t>Electronic Visit Verification (EVV)</a:t>
            </a:r>
            <a:endParaRPr lang="en-US" dirty="0"/>
          </a:p>
        </p:txBody>
      </p:sp>
      <p:sp>
        <p:nvSpPr>
          <p:cNvPr id="5" name="Content Placeholder 4">
            <a:extLst>
              <a:ext uri="{FF2B5EF4-FFF2-40B4-BE49-F238E27FC236}">
                <a16:creationId xmlns:a16="http://schemas.microsoft.com/office/drawing/2014/main" id="{D8BF9A0E-BCBE-4A98-AE7D-082653180D89}"/>
              </a:ext>
            </a:extLst>
          </p:cNvPr>
          <p:cNvSpPr>
            <a:spLocks noGrp="1"/>
          </p:cNvSpPr>
          <p:nvPr>
            <p:ph idx="1"/>
          </p:nvPr>
        </p:nvSpPr>
        <p:spPr/>
        <p:txBody>
          <a:bodyPr>
            <a:normAutofit fontScale="92500" lnSpcReduction="10000"/>
          </a:bodyPr>
          <a:lstStyle/>
          <a:p>
            <a:pPr marL="114300" indent="0" algn="just">
              <a:lnSpc>
                <a:spcPct val="110000"/>
              </a:lnSpc>
              <a:spcBef>
                <a:spcPts val="0"/>
              </a:spcBef>
              <a:spcAft>
                <a:spcPts val="600"/>
              </a:spcAft>
              <a:buClr>
                <a:schemeClr val="tx2"/>
              </a:buClr>
              <a:buNone/>
            </a:pPr>
            <a:r>
              <a:rPr lang="en-US" sz="1800" dirty="0" err="1"/>
              <a:t>CalEVV</a:t>
            </a:r>
            <a:r>
              <a:rPr lang="en-US" sz="1800" dirty="0"/>
              <a:t> is required for the following provider types:</a:t>
            </a:r>
          </a:p>
          <a:p>
            <a:pPr algn="just">
              <a:lnSpc>
                <a:spcPct val="110000"/>
              </a:lnSpc>
              <a:spcBef>
                <a:spcPts val="0"/>
              </a:spcBef>
              <a:buClr>
                <a:srgbClr val="0064A4"/>
              </a:buClr>
            </a:pPr>
            <a:r>
              <a:rPr lang="en-US" sz="1800" dirty="0"/>
              <a:t>AIDS Waiver Services</a:t>
            </a:r>
          </a:p>
          <a:p>
            <a:pPr algn="just">
              <a:lnSpc>
                <a:spcPct val="110000"/>
              </a:lnSpc>
              <a:spcBef>
                <a:spcPts val="0"/>
              </a:spcBef>
              <a:buClr>
                <a:srgbClr val="0064A4"/>
              </a:buClr>
            </a:pPr>
            <a:r>
              <a:rPr lang="en-US" sz="1800" dirty="0"/>
              <a:t>Employment Agency</a:t>
            </a:r>
          </a:p>
          <a:p>
            <a:pPr algn="just">
              <a:lnSpc>
                <a:spcPct val="110000"/>
              </a:lnSpc>
              <a:spcBef>
                <a:spcPts val="0"/>
              </a:spcBef>
              <a:buClr>
                <a:srgbClr val="0064A4"/>
              </a:buClr>
            </a:pPr>
            <a:r>
              <a:rPr lang="en-US" sz="1800" dirty="0"/>
              <a:t>Home and Community Based Services (HCBS) Benefit Provider</a:t>
            </a:r>
          </a:p>
          <a:p>
            <a:pPr algn="just">
              <a:lnSpc>
                <a:spcPct val="110000"/>
              </a:lnSpc>
              <a:spcBef>
                <a:spcPts val="0"/>
              </a:spcBef>
              <a:buClr>
                <a:srgbClr val="0064A4"/>
              </a:buClr>
            </a:pPr>
            <a:r>
              <a:rPr lang="en-US" sz="1800" dirty="0"/>
              <a:t>Home Health Agency</a:t>
            </a:r>
          </a:p>
          <a:p>
            <a:pPr algn="just">
              <a:lnSpc>
                <a:spcPct val="110000"/>
              </a:lnSpc>
              <a:spcBef>
                <a:spcPts val="0"/>
              </a:spcBef>
              <a:buClr>
                <a:srgbClr val="0064A4"/>
              </a:buClr>
            </a:pPr>
            <a:r>
              <a:rPr lang="en-US" sz="1800" dirty="0"/>
              <a:t>Licensed Clinical Social Worker</a:t>
            </a:r>
          </a:p>
          <a:p>
            <a:pPr algn="just">
              <a:lnSpc>
                <a:spcPct val="110000"/>
              </a:lnSpc>
              <a:spcBef>
                <a:spcPts val="0"/>
              </a:spcBef>
              <a:buClr>
                <a:srgbClr val="0064A4"/>
              </a:buClr>
            </a:pPr>
            <a:r>
              <a:rPr lang="en-US" sz="1800" dirty="0"/>
              <a:t>Licensed Vocational Nurse, Registered Nurse</a:t>
            </a:r>
          </a:p>
          <a:p>
            <a:pPr algn="just">
              <a:lnSpc>
                <a:spcPct val="110000"/>
              </a:lnSpc>
              <a:spcBef>
                <a:spcPts val="0"/>
              </a:spcBef>
              <a:buClr>
                <a:srgbClr val="0064A4"/>
              </a:buClr>
            </a:pPr>
            <a:r>
              <a:rPr lang="en-US" sz="1800" dirty="0"/>
              <a:t>Multipurpose Senior Services Program (MSSP)</a:t>
            </a:r>
          </a:p>
          <a:p>
            <a:pPr algn="just">
              <a:lnSpc>
                <a:spcPct val="110000"/>
              </a:lnSpc>
              <a:spcBef>
                <a:spcPts val="0"/>
              </a:spcBef>
              <a:buClr>
                <a:srgbClr val="0064A4"/>
              </a:buClr>
            </a:pPr>
            <a:r>
              <a:rPr lang="en-US" sz="1800" dirty="0"/>
              <a:t>Non-Profit Proprietary Agency</a:t>
            </a:r>
          </a:p>
          <a:p>
            <a:pPr algn="just">
              <a:lnSpc>
                <a:spcPct val="110000"/>
              </a:lnSpc>
              <a:spcBef>
                <a:spcPts val="0"/>
              </a:spcBef>
              <a:buClr>
                <a:srgbClr val="0064A4"/>
              </a:buClr>
            </a:pPr>
            <a:r>
              <a:rPr lang="en-US" sz="1800" dirty="0"/>
              <a:t>Occupational Therapist</a:t>
            </a:r>
          </a:p>
          <a:p>
            <a:pPr algn="just">
              <a:lnSpc>
                <a:spcPct val="110000"/>
              </a:lnSpc>
              <a:spcBef>
                <a:spcPts val="0"/>
              </a:spcBef>
              <a:buClr>
                <a:srgbClr val="0064A4"/>
              </a:buClr>
            </a:pPr>
            <a:r>
              <a:rPr lang="en-US" sz="1800" dirty="0"/>
              <a:t>Personal Care Agency</a:t>
            </a:r>
          </a:p>
          <a:p>
            <a:pPr algn="just">
              <a:lnSpc>
                <a:spcPct val="110000"/>
              </a:lnSpc>
              <a:spcBef>
                <a:spcPts val="0"/>
              </a:spcBef>
              <a:buClr>
                <a:srgbClr val="0064A4"/>
              </a:buClr>
            </a:pPr>
            <a:r>
              <a:rPr lang="en-US" sz="1800" dirty="0"/>
              <a:t>Physical Therapist</a:t>
            </a:r>
          </a:p>
          <a:p>
            <a:pPr algn="just">
              <a:lnSpc>
                <a:spcPct val="110000"/>
              </a:lnSpc>
              <a:spcBef>
                <a:spcPts val="0"/>
              </a:spcBef>
              <a:buClr>
                <a:srgbClr val="0064A4"/>
              </a:buClr>
            </a:pPr>
            <a:r>
              <a:rPr lang="en-US" sz="1800" dirty="0"/>
              <a:t>Professional Corporation</a:t>
            </a:r>
          </a:p>
          <a:p>
            <a:pPr algn="just">
              <a:lnSpc>
                <a:spcPct val="110000"/>
              </a:lnSpc>
              <a:spcBef>
                <a:spcPts val="0"/>
              </a:spcBef>
              <a:buClr>
                <a:srgbClr val="0064A4"/>
              </a:buClr>
            </a:pPr>
            <a:r>
              <a:rPr lang="en-US" sz="1800" dirty="0"/>
              <a:t>Speech Therapist</a:t>
            </a:r>
          </a:p>
          <a:p>
            <a:pPr marL="114300" indent="0" algn="just">
              <a:lnSpc>
                <a:spcPct val="110000"/>
              </a:lnSpc>
              <a:buClr>
                <a:schemeClr val="tx2"/>
              </a:buClr>
              <a:buNone/>
            </a:pPr>
            <a:endParaRPr lang="en-US" sz="1800" dirty="0"/>
          </a:p>
          <a:p>
            <a:pPr marL="114300" indent="0" algn="just">
              <a:lnSpc>
                <a:spcPct val="110000"/>
              </a:lnSpc>
              <a:spcBef>
                <a:spcPts val="0"/>
              </a:spcBef>
              <a:spcAft>
                <a:spcPts val="600"/>
              </a:spcAft>
              <a:buClr>
                <a:schemeClr val="tx2"/>
              </a:buClr>
              <a:buNone/>
            </a:pPr>
            <a:r>
              <a:rPr lang="en-US" sz="1800" dirty="0"/>
              <a:t>Providers who provide in-home services are required to register with </a:t>
            </a:r>
            <a:r>
              <a:rPr lang="en-US" sz="1800" dirty="0" err="1"/>
              <a:t>CalEVV</a:t>
            </a:r>
            <a:r>
              <a:rPr lang="en-US" sz="1800" dirty="0"/>
              <a:t> in the Provider Self-Registration portal: </a:t>
            </a:r>
            <a:r>
              <a:rPr lang="en-US" sz="1800" dirty="0">
                <a:hlinkClick r:id="rId3"/>
              </a:rPr>
              <a:t>https://vendorregistration.calevv.com/</a:t>
            </a:r>
            <a:r>
              <a:rPr lang="en-US" sz="1800" dirty="0"/>
              <a:t> </a:t>
            </a:r>
          </a:p>
          <a:p>
            <a:pPr marL="114300" indent="0" algn="just">
              <a:buClr>
                <a:schemeClr val="tx2"/>
              </a:buClr>
              <a:buNone/>
            </a:pPr>
            <a:endParaRPr lang="en-US" sz="1800" dirty="0"/>
          </a:p>
        </p:txBody>
      </p:sp>
      <p:sp>
        <p:nvSpPr>
          <p:cNvPr id="4" name="Slide Number Placeholder 3">
            <a:extLst>
              <a:ext uri="{FF2B5EF4-FFF2-40B4-BE49-F238E27FC236}">
                <a16:creationId xmlns:a16="http://schemas.microsoft.com/office/drawing/2014/main" id="{22331E5D-93EE-451A-8C21-031C16EAFC86}"/>
              </a:ext>
            </a:extLst>
          </p:cNvPr>
          <p:cNvSpPr>
            <a:spLocks noGrp="1"/>
          </p:cNvSpPr>
          <p:nvPr>
            <p:ph type="sldNum" sz="quarter" idx="12"/>
          </p:nvPr>
        </p:nvSpPr>
        <p:spPr/>
        <p:txBody>
          <a:bodyPr/>
          <a:lstStyle/>
          <a:p>
            <a:fld id="{839BD1D2-6DB2-408B-A2BF-D067DFF0EF98}" type="slidenum">
              <a:rPr lang="en-US" smtClean="0"/>
              <a:t>14</a:t>
            </a:fld>
            <a:endParaRPr lang="en-US" dirty="0"/>
          </a:p>
        </p:txBody>
      </p:sp>
      <p:pic>
        <p:nvPicPr>
          <p:cNvPr id="6" name="Graphic 5" descr="Caret Up with solid fill">
            <a:hlinkClick r:id="rId4" action="ppaction://hlinksldjump"/>
            <a:extLst>
              <a:ext uri="{FF2B5EF4-FFF2-40B4-BE49-F238E27FC236}">
                <a16:creationId xmlns:a16="http://schemas.microsoft.com/office/drawing/2014/main" id="{B5CF140B-8124-4C48-9A45-CDD06C8B65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79172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813187-639A-40EE-B584-1B5312FCD45F}"/>
              </a:ext>
            </a:extLst>
          </p:cNvPr>
          <p:cNvSpPr>
            <a:spLocks noGrp="1"/>
          </p:cNvSpPr>
          <p:nvPr>
            <p:ph type="sldNum" sz="quarter" idx="12"/>
          </p:nvPr>
        </p:nvSpPr>
        <p:spPr/>
        <p:txBody>
          <a:bodyPr/>
          <a:lstStyle/>
          <a:p>
            <a:fld id="{839BD1D2-6DB2-408B-A2BF-D067DFF0EF98}" type="slidenum">
              <a:rPr lang="en-US" smtClean="0"/>
              <a:t>15</a:t>
            </a:fld>
            <a:endParaRPr lang="en-US" dirty="0"/>
          </a:p>
        </p:txBody>
      </p:sp>
      <p:sp>
        <p:nvSpPr>
          <p:cNvPr id="3" name="TextBox 2">
            <a:extLst>
              <a:ext uri="{FF2B5EF4-FFF2-40B4-BE49-F238E27FC236}">
                <a16:creationId xmlns:a16="http://schemas.microsoft.com/office/drawing/2014/main" id="{050B294E-1D5E-426A-8A8F-6F0D54CB0652}"/>
              </a:ext>
            </a:extLst>
          </p:cNvPr>
          <p:cNvSpPr txBox="1"/>
          <p:nvPr/>
        </p:nvSpPr>
        <p:spPr>
          <a:xfrm>
            <a:off x="1599186" y="2514600"/>
            <a:ext cx="5945627" cy="1569660"/>
          </a:xfrm>
          <a:prstGeom prst="rect">
            <a:avLst/>
          </a:prstGeom>
          <a:noFill/>
        </p:spPr>
        <p:txBody>
          <a:bodyPr wrap="square" rtlCol="0">
            <a:spAutoFit/>
          </a:bodyPr>
          <a:lstStyle/>
          <a:p>
            <a:pPr algn="ctr"/>
            <a:r>
              <a:rPr lang="en-US" sz="4800" b="1" dirty="0"/>
              <a:t>CalOptima Health Operations </a:t>
            </a:r>
          </a:p>
        </p:txBody>
      </p:sp>
      <p:pic>
        <p:nvPicPr>
          <p:cNvPr id="4" name="Graphic 3" descr="Caret Up with solid fill">
            <a:hlinkClick r:id="rId2" action="ppaction://hlinksldjump"/>
            <a:extLst>
              <a:ext uri="{FF2B5EF4-FFF2-40B4-BE49-F238E27FC236}">
                <a16:creationId xmlns:a16="http://schemas.microsoft.com/office/drawing/2014/main" id="{10FB30FC-B26D-49F6-A0F2-A7B12ED659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668455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CalOptima Health Programs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16</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BACAD7A9-A38C-470F-943B-3909FBCDA9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090017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6CF8762D-D6CD-0689-C0D8-990EA8546F81}"/>
              </a:ext>
            </a:extLst>
          </p:cNvPr>
          <p:cNvPicPr>
            <a:picLocks noChangeAspect="1"/>
          </p:cNvPicPr>
          <p:nvPr/>
        </p:nvPicPr>
        <p:blipFill>
          <a:blip r:embed="rId3"/>
          <a:stretch>
            <a:fillRect/>
          </a:stretch>
        </p:blipFill>
        <p:spPr>
          <a:xfrm>
            <a:off x="6376988" y="2490787"/>
            <a:ext cx="1700212" cy="625365"/>
          </a:xfrm>
          <a:prstGeom prst="rect">
            <a:avLst/>
          </a:prstGeom>
        </p:spPr>
      </p:pic>
      <p:pic>
        <p:nvPicPr>
          <p:cNvPr id="11" name="Picture 10">
            <a:extLst>
              <a:ext uri="{FF2B5EF4-FFF2-40B4-BE49-F238E27FC236}">
                <a16:creationId xmlns:a16="http://schemas.microsoft.com/office/drawing/2014/main" id="{4F957D96-D049-B22F-3ABB-2E81C1351BEE}"/>
              </a:ext>
            </a:extLst>
          </p:cNvPr>
          <p:cNvPicPr>
            <a:picLocks noChangeAspect="1"/>
          </p:cNvPicPr>
          <p:nvPr/>
        </p:nvPicPr>
        <p:blipFill>
          <a:blip r:embed="rId4"/>
          <a:stretch>
            <a:fillRect/>
          </a:stretch>
        </p:blipFill>
        <p:spPr>
          <a:xfrm>
            <a:off x="3186110" y="2377206"/>
            <a:ext cx="2162177" cy="616910"/>
          </a:xfrm>
          <a:prstGeom prst="rect">
            <a:avLst/>
          </a:prstGeom>
        </p:spPr>
      </p:pic>
      <p:pic>
        <p:nvPicPr>
          <p:cNvPr id="5" name="Picture 4">
            <a:extLst>
              <a:ext uri="{FF2B5EF4-FFF2-40B4-BE49-F238E27FC236}">
                <a16:creationId xmlns:a16="http://schemas.microsoft.com/office/drawing/2014/main" id="{ECD82FC0-332B-0853-3079-FB1A2EE0D2A6}"/>
              </a:ext>
            </a:extLst>
          </p:cNvPr>
          <p:cNvPicPr>
            <a:picLocks noChangeAspect="1"/>
          </p:cNvPicPr>
          <p:nvPr/>
        </p:nvPicPr>
        <p:blipFill>
          <a:blip r:embed="rId5"/>
          <a:stretch>
            <a:fillRect/>
          </a:stretch>
        </p:blipFill>
        <p:spPr>
          <a:xfrm>
            <a:off x="633838" y="2403259"/>
            <a:ext cx="2032032" cy="637832"/>
          </a:xfrm>
          <a:prstGeom prst="rect">
            <a:avLst/>
          </a:prstGeom>
        </p:spPr>
      </p:pic>
      <p:sp>
        <p:nvSpPr>
          <p:cNvPr id="3" name="Title 2">
            <a:extLst>
              <a:ext uri="{FF2B5EF4-FFF2-40B4-BE49-F238E27FC236}">
                <a16:creationId xmlns:a16="http://schemas.microsoft.com/office/drawing/2014/main" id="{20371DD3-9639-4E15-8072-190E64A774A6}"/>
              </a:ext>
            </a:extLst>
          </p:cNvPr>
          <p:cNvSpPr>
            <a:spLocks noGrp="1"/>
          </p:cNvSpPr>
          <p:nvPr>
            <p:ph type="title"/>
          </p:nvPr>
        </p:nvSpPr>
        <p:spPr/>
        <p:txBody>
          <a:bodyPr/>
          <a:lstStyle/>
          <a:p>
            <a:pPr algn="ctr"/>
            <a:r>
              <a:rPr lang="en-US" sz="3600" dirty="0">
                <a:solidFill>
                  <a:srgbClr val="0064A4"/>
                </a:solidFill>
              </a:rPr>
              <a:t>CalOptima Health Programs</a:t>
            </a:r>
          </a:p>
        </p:txBody>
      </p:sp>
      <p:sp>
        <p:nvSpPr>
          <p:cNvPr id="2" name="Slide Number Placeholder 1">
            <a:extLst>
              <a:ext uri="{FF2B5EF4-FFF2-40B4-BE49-F238E27FC236}">
                <a16:creationId xmlns:a16="http://schemas.microsoft.com/office/drawing/2014/main" id="{982B711F-CC82-4EC9-AFCB-B5776D3704D3}"/>
              </a:ext>
            </a:extLst>
          </p:cNvPr>
          <p:cNvSpPr>
            <a:spLocks noGrp="1"/>
          </p:cNvSpPr>
          <p:nvPr>
            <p:ph type="sldNum" sz="quarter" idx="12"/>
          </p:nvPr>
        </p:nvSpPr>
        <p:spPr/>
        <p:txBody>
          <a:bodyPr/>
          <a:lstStyle/>
          <a:p>
            <a:fld id="{839BD1D2-6DB2-408B-A2BF-D067DFF0EF98}" type="slidenum">
              <a:rPr lang="en-US" smtClean="0"/>
              <a:t>17</a:t>
            </a:fld>
            <a:endParaRPr lang="en-US" dirty="0"/>
          </a:p>
        </p:txBody>
      </p:sp>
      <p:pic>
        <p:nvPicPr>
          <p:cNvPr id="6" name="Content Placeholder 5">
            <a:extLst>
              <a:ext uri="{FF2B5EF4-FFF2-40B4-BE49-F238E27FC236}">
                <a16:creationId xmlns:a16="http://schemas.microsoft.com/office/drawing/2014/main" id="{66786353-9B92-416F-9AD8-5DF2B712A189}"/>
              </a:ext>
            </a:extLst>
          </p:cNvPr>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2665870" y="1542256"/>
            <a:ext cx="3267075" cy="666750"/>
          </a:xfrm>
          <a:prstGeom prst="rect">
            <a:avLst/>
          </a:prstGeom>
        </p:spPr>
      </p:pic>
      <p:cxnSp>
        <p:nvCxnSpPr>
          <p:cNvPr id="12" name="Straight Connector 11">
            <a:extLst>
              <a:ext uri="{FF2B5EF4-FFF2-40B4-BE49-F238E27FC236}">
                <a16:creationId xmlns:a16="http://schemas.microsoft.com/office/drawing/2014/main" id="{0DF42312-B14C-49ED-A99E-FAE6E6559565}"/>
              </a:ext>
            </a:extLst>
          </p:cNvPr>
          <p:cNvCxnSpPr>
            <a:cxnSpLocks/>
          </p:cNvCxnSpPr>
          <p:nvPr/>
        </p:nvCxnSpPr>
        <p:spPr>
          <a:xfrm>
            <a:off x="4267200" y="2390775"/>
            <a:ext cx="33051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9BDC39B-E8AD-43C3-9F08-5E1B3E98A91D}"/>
              </a:ext>
            </a:extLst>
          </p:cNvPr>
          <p:cNvCxnSpPr/>
          <p:nvPr/>
        </p:nvCxnSpPr>
        <p:spPr>
          <a:xfrm flipV="1">
            <a:off x="4267200" y="2057400"/>
            <a:ext cx="0" cy="3005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A0912A3-B453-406F-8BE2-258120E8C385}"/>
              </a:ext>
            </a:extLst>
          </p:cNvPr>
          <p:cNvCxnSpPr>
            <a:cxnSpLocks/>
          </p:cNvCxnSpPr>
          <p:nvPr/>
        </p:nvCxnSpPr>
        <p:spPr>
          <a:xfrm flipH="1" flipV="1">
            <a:off x="1523998" y="2357191"/>
            <a:ext cx="2743201" cy="33584"/>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CD61E83-283F-4452-AFAC-D029F3151DC3}"/>
              </a:ext>
            </a:extLst>
          </p:cNvPr>
          <p:cNvCxnSpPr>
            <a:cxnSpLocks/>
          </p:cNvCxnSpPr>
          <p:nvPr/>
        </p:nvCxnSpPr>
        <p:spPr>
          <a:xfrm flipH="1">
            <a:off x="1523998" y="2362200"/>
            <a:ext cx="2" cy="15240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1B27CF3-903E-4E03-802C-E52B2CDAEC43}"/>
              </a:ext>
            </a:extLst>
          </p:cNvPr>
          <p:cNvCxnSpPr>
            <a:cxnSpLocks/>
          </p:cNvCxnSpPr>
          <p:nvPr/>
        </p:nvCxnSpPr>
        <p:spPr>
          <a:xfrm flipH="1">
            <a:off x="4267199" y="2286000"/>
            <a:ext cx="1" cy="1566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B3E6F78-A518-4499-B7CB-AFDC48381750}"/>
              </a:ext>
            </a:extLst>
          </p:cNvPr>
          <p:cNvCxnSpPr>
            <a:cxnSpLocks/>
          </p:cNvCxnSpPr>
          <p:nvPr/>
        </p:nvCxnSpPr>
        <p:spPr>
          <a:xfrm>
            <a:off x="7572375" y="2390775"/>
            <a:ext cx="0" cy="200025"/>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A584582-85A1-44C5-A8B3-1CF84D1A65F7}"/>
              </a:ext>
            </a:extLst>
          </p:cNvPr>
          <p:cNvSpPr txBox="1"/>
          <p:nvPr/>
        </p:nvSpPr>
        <p:spPr>
          <a:xfrm>
            <a:off x="37147" y="3144306"/>
            <a:ext cx="1097280" cy="569387"/>
          </a:xfrm>
          <a:prstGeom prst="rect">
            <a:avLst/>
          </a:prstGeom>
          <a:noFill/>
          <a:ln>
            <a:solidFill>
              <a:schemeClr val="accent1"/>
            </a:solidFill>
          </a:ln>
        </p:spPr>
        <p:txBody>
          <a:bodyPr wrap="square" rtlCol="0">
            <a:spAutoFit/>
          </a:bodyPr>
          <a:lstStyle/>
          <a:p>
            <a:pPr algn="ctr"/>
            <a:r>
              <a:rPr lang="en-US" sz="1050" b="1" dirty="0"/>
              <a:t>CalOptima Health Direct </a:t>
            </a:r>
          </a:p>
          <a:p>
            <a:pPr algn="ctr"/>
            <a:r>
              <a:rPr lang="en-US" sz="1000" dirty="0"/>
              <a:t>(Fee-For-Service)</a:t>
            </a:r>
          </a:p>
        </p:txBody>
      </p:sp>
      <p:sp>
        <p:nvSpPr>
          <p:cNvPr id="31" name="TextBox 30">
            <a:extLst>
              <a:ext uri="{FF2B5EF4-FFF2-40B4-BE49-F238E27FC236}">
                <a16:creationId xmlns:a16="http://schemas.microsoft.com/office/drawing/2014/main" id="{382D012B-58BD-48F5-80F3-8C5C644D1603}"/>
              </a:ext>
            </a:extLst>
          </p:cNvPr>
          <p:cNvSpPr txBox="1"/>
          <p:nvPr/>
        </p:nvSpPr>
        <p:spPr>
          <a:xfrm>
            <a:off x="1201964" y="3144305"/>
            <a:ext cx="1107939" cy="569387"/>
          </a:xfrm>
          <a:prstGeom prst="rect">
            <a:avLst/>
          </a:prstGeom>
          <a:noFill/>
          <a:ln>
            <a:solidFill>
              <a:schemeClr val="accent6"/>
            </a:solidFill>
          </a:ln>
        </p:spPr>
        <p:txBody>
          <a:bodyPr wrap="square" rtlCol="0">
            <a:spAutoFit/>
          </a:bodyPr>
          <a:lstStyle/>
          <a:p>
            <a:pPr algn="ctr"/>
            <a:r>
              <a:rPr lang="en-US" sz="1050" b="1" dirty="0"/>
              <a:t>Health Networks</a:t>
            </a:r>
          </a:p>
          <a:p>
            <a:pPr algn="ctr"/>
            <a:r>
              <a:rPr lang="en-US" sz="1000" dirty="0"/>
              <a:t>(Full Risk)</a:t>
            </a:r>
          </a:p>
        </p:txBody>
      </p:sp>
      <p:sp>
        <p:nvSpPr>
          <p:cNvPr id="32" name="TextBox 31">
            <a:extLst>
              <a:ext uri="{FF2B5EF4-FFF2-40B4-BE49-F238E27FC236}">
                <a16:creationId xmlns:a16="http://schemas.microsoft.com/office/drawing/2014/main" id="{A4066492-2F34-46AF-992F-ADF06F619843}"/>
              </a:ext>
            </a:extLst>
          </p:cNvPr>
          <p:cNvSpPr txBox="1"/>
          <p:nvPr/>
        </p:nvSpPr>
        <p:spPr>
          <a:xfrm>
            <a:off x="2377440" y="3144305"/>
            <a:ext cx="1107939" cy="577081"/>
          </a:xfrm>
          <a:prstGeom prst="rect">
            <a:avLst/>
          </a:prstGeom>
          <a:noFill/>
          <a:ln>
            <a:solidFill>
              <a:schemeClr val="accent1"/>
            </a:solidFill>
          </a:ln>
        </p:spPr>
        <p:txBody>
          <a:bodyPr wrap="square" rtlCol="0">
            <a:spAutoFit/>
          </a:bodyPr>
          <a:lstStyle/>
          <a:p>
            <a:pPr algn="ctr"/>
            <a:r>
              <a:rPr lang="en-US" sz="1050" b="1" dirty="0"/>
              <a:t>Health Networks</a:t>
            </a:r>
          </a:p>
          <a:p>
            <a:pPr algn="ctr"/>
            <a:r>
              <a:rPr lang="en-US" sz="1050" dirty="0"/>
              <a:t>(Shared Risk)</a:t>
            </a:r>
            <a:endParaRPr lang="en-US" sz="1000" dirty="0"/>
          </a:p>
        </p:txBody>
      </p:sp>
      <p:cxnSp>
        <p:nvCxnSpPr>
          <p:cNvPr id="34" name="Straight Connector 33">
            <a:extLst>
              <a:ext uri="{FF2B5EF4-FFF2-40B4-BE49-F238E27FC236}">
                <a16:creationId xmlns:a16="http://schemas.microsoft.com/office/drawing/2014/main" id="{29A7ABF3-0E40-4B94-AD6C-97166A68B9AE}"/>
              </a:ext>
            </a:extLst>
          </p:cNvPr>
          <p:cNvCxnSpPr/>
          <p:nvPr/>
        </p:nvCxnSpPr>
        <p:spPr>
          <a:xfrm>
            <a:off x="457200" y="2971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6B6BCE4-9474-40D0-BC2E-A308C0F45FB9}"/>
              </a:ext>
            </a:extLst>
          </p:cNvPr>
          <p:cNvCxnSpPr/>
          <p:nvPr/>
        </p:nvCxnSpPr>
        <p:spPr>
          <a:xfrm>
            <a:off x="1295400" y="2971800"/>
            <a:ext cx="1166812"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97E0CE0-FDA9-4994-9C42-08C3039DA08D}"/>
              </a:ext>
            </a:extLst>
          </p:cNvPr>
          <p:cNvCxnSpPr/>
          <p:nvPr/>
        </p:nvCxnSpPr>
        <p:spPr>
          <a:xfrm>
            <a:off x="2462212" y="2971800"/>
            <a:ext cx="5095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52CF08A-AECA-4A22-8503-1053F380F235}"/>
              </a:ext>
            </a:extLst>
          </p:cNvPr>
          <p:cNvCxnSpPr/>
          <p:nvPr/>
        </p:nvCxnSpPr>
        <p:spPr>
          <a:xfrm>
            <a:off x="457200" y="2971800"/>
            <a:ext cx="0" cy="11429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2654008-8F57-4ABF-BAC3-39500665C68A}"/>
              </a:ext>
            </a:extLst>
          </p:cNvPr>
          <p:cNvCxnSpPr/>
          <p:nvPr/>
        </p:nvCxnSpPr>
        <p:spPr>
          <a:xfrm>
            <a:off x="2971800" y="2971800"/>
            <a:ext cx="0" cy="11429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7267AA87-F3A2-4B95-8A10-2B190C6123F6}"/>
              </a:ext>
            </a:extLst>
          </p:cNvPr>
          <p:cNvCxnSpPr/>
          <p:nvPr/>
        </p:nvCxnSpPr>
        <p:spPr>
          <a:xfrm>
            <a:off x="1676400" y="2971800"/>
            <a:ext cx="0" cy="114299"/>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140825E-0EE2-4584-B07B-9B747BA0F8D8}"/>
              </a:ext>
            </a:extLst>
          </p:cNvPr>
          <p:cNvCxnSpPr/>
          <p:nvPr/>
        </p:nvCxnSpPr>
        <p:spPr>
          <a:xfrm flipV="1">
            <a:off x="1676400" y="2895600"/>
            <a:ext cx="0" cy="7620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AE7F8AD9-0B53-45D5-8537-6691A5E59A56}"/>
              </a:ext>
            </a:extLst>
          </p:cNvPr>
          <p:cNvSpPr txBox="1"/>
          <p:nvPr/>
        </p:nvSpPr>
        <p:spPr>
          <a:xfrm>
            <a:off x="215887" y="3761909"/>
            <a:ext cx="832435" cy="369332"/>
          </a:xfrm>
          <a:prstGeom prst="rect">
            <a:avLst/>
          </a:prstGeom>
          <a:noFill/>
        </p:spPr>
        <p:txBody>
          <a:bodyPr wrap="square" rtlCol="0">
            <a:spAutoFit/>
          </a:bodyPr>
          <a:lstStyle/>
          <a:p>
            <a:r>
              <a:rPr lang="en-US" sz="900" dirty="0"/>
              <a:t>CalOptima Health Direct</a:t>
            </a:r>
          </a:p>
        </p:txBody>
      </p:sp>
      <p:sp>
        <p:nvSpPr>
          <p:cNvPr id="50" name="TextBox 49">
            <a:extLst>
              <a:ext uri="{FF2B5EF4-FFF2-40B4-BE49-F238E27FC236}">
                <a16:creationId xmlns:a16="http://schemas.microsoft.com/office/drawing/2014/main" id="{9D328462-2957-4E24-A67D-DBB1710349AD}"/>
              </a:ext>
            </a:extLst>
          </p:cNvPr>
          <p:cNvSpPr txBox="1"/>
          <p:nvPr/>
        </p:nvSpPr>
        <p:spPr>
          <a:xfrm>
            <a:off x="1278907" y="3816442"/>
            <a:ext cx="1024998" cy="369332"/>
          </a:xfrm>
          <a:prstGeom prst="rect">
            <a:avLst/>
          </a:prstGeom>
          <a:noFill/>
        </p:spPr>
        <p:txBody>
          <a:bodyPr wrap="square" rtlCol="0">
            <a:spAutoFit/>
          </a:bodyPr>
          <a:lstStyle/>
          <a:p>
            <a:r>
              <a:rPr lang="en-US" sz="900" dirty="0"/>
              <a:t>AMVI Care Health Network</a:t>
            </a:r>
          </a:p>
        </p:txBody>
      </p:sp>
      <p:sp>
        <p:nvSpPr>
          <p:cNvPr id="51" name="TextBox 50">
            <a:extLst>
              <a:ext uri="{FF2B5EF4-FFF2-40B4-BE49-F238E27FC236}">
                <a16:creationId xmlns:a16="http://schemas.microsoft.com/office/drawing/2014/main" id="{A5A8DC16-9B78-4468-9128-6DB3B7DA854F}"/>
              </a:ext>
            </a:extLst>
          </p:cNvPr>
          <p:cNvSpPr txBox="1"/>
          <p:nvPr/>
        </p:nvSpPr>
        <p:spPr>
          <a:xfrm>
            <a:off x="1278907" y="4166343"/>
            <a:ext cx="1024998" cy="369332"/>
          </a:xfrm>
          <a:prstGeom prst="rect">
            <a:avLst/>
          </a:prstGeom>
          <a:noFill/>
        </p:spPr>
        <p:txBody>
          <a:bodyPr wrap="square" rtlCol="0">
            <a:spAutoFit/>
          </a:bodyPr>
          <a:lstStyle/>
          <a:p>
            <a:r>
              <a:rPr lang="en-US" sz="900" b="1" dirty="0">
                <a:solidFill>
                  <a:schemeClr val="accent6"/>
                </a:solidFill>
              </a:rPr>
              <a:t>CHOC Health Alliance (CHA)</a:t>
            </a:r>
          </a:p>
        </p:txBody>
      </p:sp>
      <p:sp>
        <p:nvSpPr>
          <p:cNvPr id="52" name="TextBox 51">
            <a:extLst>
              <a:ext uri="{FF2B5EF4-FFF2-40B4-BE49-F238E27FC236}">
                <a16:creationId xmlns:a16="http://schemas.microsoft.com/office/drawing/2014/main" id="{05A484F3-A163-473D-B915-53A0A9D0CEC0}"/>
              </a:ext>
            </a:extLst>
          </p:cNvPr>
          <p:cNvSpPr txBox="1"/>
          <p:nvPr/>
        </p:nvSpPr>
        <p:spPr>
          <a:xfrm>
            <a:off x="1282844" y="4537344"/>
            <a:ext cx="1024998" cy="369332"/>
          </a:xfrm>
          <a:prstGeom prst="rect">
            <a:avLst/>
          </a:prstGeom>
          <a:noFill/>
        </p:spPr>
        <p:txBody>
          <a:bodyPr wrap="square" rtlCol="0">
            <a:spAutoFit/>
          </a:bodyPr>
          <a:lstStyle/>
          <a:p>
            <a:r>
              <a:rPr lang="en-US" sz="900" dirty="0"/>
              <a:t>Family Choice Health Services</a:t>
            </a:r>
          </a:p>
        </p:txBody>
      </p:sp>
      <p:sp>
        <p:nvSpPr>
          <p:cNvPr id="53" name="TextBox 52">
            <a:extLst>
              <a:ext uri="{FF2B5EF4-FFF2-40B4-BE49-F238E27FC236}">
                <a16:creationId xmlns:a16="http://schemas.microsoft.com/office/drawing/2014/main" id="{38BA8C4F-FA9A-4A47-9A5F-D00D71133DF4}"/>
              </a:ext>
            </a:extLst>
          </p:cNvPr>
          <p:cNvSpPr txBox="1"/>
          <p:nvPr/>
        </p:nvSpPr>
        <p:spPr>
          <a:xfrm>
            <a:off x="1286671" y="4965847"/>
            <a:ext cx="1024998" cy="230832"/>
          </a:xfrm>
          <a:prstGeom prst="rect">
            <a:avLst/>
          </a:prstGeom>
          <a:noFill/>
        </p:spPr>
        <p:txBody>
          <a:bodyPr wrap="square" rtlCol="0">
            <a:spAutoFit/>
          </a:bodyPr>
          <a:lstStyle/>
          <a:p>
            <a:r>
              <a:rPr lang="en-US" sz="900" dirty="0"/>
              <a:t>HPN - Regal</a:t>
            </a:r>
          </a:p>
        </p:txBody>
      </p:sp>
      <p:sp>
        <p:nvSpPr>
          <p:cNvPr id="54" name="TextBox 53">
            <a:extLst>
              <a:ext uri="{FF2B5EF4-FFF2-40B4-BE49-F238E27FC236}">
                <a16:creationId xmlns:a16="http://schemas.microsoft.com/office/drawing/2014/main" id="{95F2EACB-CAE7-41F5-ABF0-E6CF541CC640}"/>
              </a:ext>
            </a:extLst>
          </p:cNvPr>
          <p:cNvSpPr txBox="1"/>
          <p:nvPr/>
        </p:nvSpPr>
        <p:spPr>
          <a:xfrm>
            <a:off x="1278907" y="5258246"/>
            <a:ext cx="1024998" cy="230832"/>
          </a:xfrm>
          <a:prstGeom prst="rect">
            <a:avLst/>
          </a:prstGeom>
          <a:noFill/>
        </p:spPr>
        <p:txBody>
          <a:bodyPr wrap="square" rtlCol="0">
            <a:spAutoFit/>
          </a:bodyPr>
          <a:lstStyle/>
          <a:p>
            <a:r>
              <a:rPr lang="en-US" sz="900" dirty="0"/>
              <a:t>Optum</a:t>
            </a:r>
          </a:p>
        </p:txBody>
      </p:sp>
      <p:sp>
        <p:nvSpPr>
          <p:cNvPr id="55" name="TextBox 54">
            <a:extLst>
              <a:ext uri="{FF2B5EF4-FFF2-40B4-BE49-F238E27FC236}">
                <a16:creationId xmlns:a16="http://schemas.microsoft.com/office/drawing/2014/main" id="{0274988F-A2EE-4EAD-B18A-9A282F2B3C26}"/>
              </a:ext>
            </a:extLst>
          </p:cNvPr>
          <p:cNvSpPr txBox="1"/>
          <p:nvPr/>
        </p:nvSpPr>
        <p:spPr>
          <a:xfrm>
            <a:off x="1279437" y="5560989"/>
            <a:ext cx="1024998" cy="369332"/>
          </a:xfrm>
          <a:prstGeom prst="rect">
            <a:avLst/>
          </a:prstGeom>
          <a:noFill/>
        </p:spPr>
        <p:txBody>
          <a:bodyPr wrap="square" rtlCol="0">
            <a:spAutoFit/>
          </a:bodyPr>
          <a:lstStyle/>
          <a:p>
            <a:r>
              <a:rPr lang="en-US" sz="900" dirty="0"/>
              <a:t>Prospect Medical Group</a:t>
            </a:r>
          </a:p>
        </p:txBody>
      </p:sp>
      <p:sp>
        <p:nvSpPr>
          <p:cNvPr id="56" name="TextBox 55">
            <a:extLst>
              <a:ext uri="{FF2B5EF4-FFF2-40B4-BE49-F238E27FC236}">
                <a16:creationId xmlns:a16="http://schemas.microsoft.com/office/drawing/2014/main" id="{AC6F396C-86E3-4BA0-B078-8298E5C11474}"/>
              </a:ext>
            </a:extLst>
          </p:cNvPr>
          <p:cNvSpPr txBox="1"/>
          <p:nvPr/>
        </p:nvSpPr>
        <p:spPr>
          <a:xfrm>
            <a:off x="2459301" y="3816442"/>
            <a:ext cx="1024998" cy="369332"/>
          </a:xfrm>
          <a:prstGeom prst="rect">
            <a:avLst/>
          </a:prstGeom>
          <a:noFill/>
        </p:spPr>
        <p:txBody>
          <a:bodyPr wrap="square" rtlCol="0">
            <a:spAutoFit/>
          </a:bodyPr>
          <a:lstStyle/>
          <a:p>
            <a:r>
              <a:rPr lang="en-US" sz="900" dirty="0" err="1"/>
              <a:t>AltaMed</a:t>
            </a:r>
            <a:r>
              <a:rPr lang="en-US" sz="900" dirty="0"/>
              <a:t> Health Services</a:t>
            </a:r>
          </a:p>
        </p:txBody>
      </p:sp>
      <p:sp>
        <p:nvSpPr>
          <p:cNvPr id="57" name="TextBox 56">
            <a:extLst>
              <a:ext uri="{FF2B5EF4-FFF2-40B4-BE49-F238E27FC236}">
                <a16:creationId xmlns:a16="http://schemas.microsoft.com/office/drawing/2014/main" id="{AB7FC7F0-7E7F-426D-AAC0-D7B2CB0B589F}"/>
              </a:ext>
            </a:extLst>
          </p:cNvPr>
          <p:cNvSpPr txBox="1"/>
          <p:nvPr/>
        </p:nvSpPr>
        <p:spPr>
          <a:xfrm>
            <a:off x="2456702" y="4189634"/>
            <a:ext cx="1024998" cy="369332"/>
          </a:xfrm>
          <a:prstGeom prst="rect">
            <a:avLst/>
          </a:prstGeom>
          <a:noFill/>
        </p:spPr>
        <p:txBody>
          <a:bodyPr wrap="square" rtlCol="0">
            <a:spAutoFit/>
          </a:bodyPr>
          <a:lstStyle/>
          <a:p>
            <a:r>
              <a:rPr lang="en-US" sz="900" dirty="0"/>
              <a:t>Noble Mid-Orange County</a:t>
            </a:r>
          </a:p>
        </p:txBody>
      </p:sp>
      <p:sp>
        <p:nvSpPr>
          <p:cNvPr id="58" name="TextBox 57">
            <a:extLst>
              <a:ext uri="{FF2B5EF4-FFF2-40B4-BE49-F238E27FC236}">
                <a16:creationId xmlns:a16="http://schemas.microsoft.com/office/drawing/2014/main" id="{1AE94B80-6212-4158-8D0F-511D99FA1D15}"/>
              </a:ext>
            </a:extLst>
          </p:cNvPr>
          <p:cNvSpPr txBox="1"/>
          <p:nvPr/>
        </p:nvSpPr>
        <p:spPr>
          <a:xfrm>
            <a:off x="2455662" y="4569884"/>
            <a:ext cx="1024998" cy="369332"/>
          </a:xfrm>
          <a:prstGeom prst="rect">
            <a:avLst/>
          </a:prstGeom>
          <a:noFill/>
        </p:spPr>
        <p:txBody>
          <a:bodyPr wrap="square" rtlCol="0">
            <a:spAutoFit/>
          </a:bodyPr>
          <a:lstStyle/>
          <a:p>
            <a:r>
              <a:rPr lang="en-US" sz="900" dirty="0"/>
              <a:t>United Care Medical Group</a:t>
            </a:r>
          </a:p>
        </p:txBody>
      </p:sp>
      <p:sp>
        <p:nvSpPr>
          <p:cNvPr id="60" name="TextBox 59">
            <a:extLst>
              <a:ext uri="{FF2B5EF4-FFF2-40B4-BE49-F238E27FC236}">
                <a16:creationId xmlns:a16="http://schemas.microsoft.com/office/drawing/2014/main" id="{925C57EA-BB5A-46DE-878F-4D33C41C31F6}"/>
              </a:ext>
            </a:extLst>
          </p:cNvPr>
          <p:cNvSpPr txBox="1"/>
          <p:nvPr/>
        </p:nvSpPr>
        <p:spPr>
          <a:xfrm>
            <a:off x="2432108" y="4962553"/>
            <a:ext cx="1024998" cy="507831"/>
          </a:xfrm>
          <a:prstGeom prst="rect">
            <a:avLst/>
          </a:prstGeom>
          <a:noFill/>
        </p:spPr>
        <p:txBody>
          <a:bodyPr wrap="square" rtlCol="0">
            <a:spAutoFit/>
          </a:bodyPr>
          <a:lstStyle/>
          <a:p>
            <a:r>
              <a:rPr lang="en-US" sz="900" dirty="0"/>
              <a:t>CalOptima Community Network (CCN)</a:t>
            </a:r>
          </a:p>
        </p:txBody>
      </p:sp>
      <p:cxnSp>
        <p:nvCxnSpPr>
          <p:cNvPr id="62" name="Connector: Elbow 61">
            <a:extLst>
              <a:ext uri="{FF2B5EF4-FFF2-40B4-BE49-F238E27FC236}">
                <a16:creationId xmlns:a16="http://schemas.microsoft.com/office/drawing/2014/main" id="{8A9CE5FD-687C-43BE-A14E-B438CE988DFE}"/>
              </a:ext>
            </a:extLst>
          </p:cNvPr>
          <p:cNvCxnSpPr>
            <a:cxnSpLocks/>
            <a:endCxn id="65" idx="1"/>
          </p:cNvCxnSpPr>
          <p:nvPr/>
        </p:nvCxnSpPr>
        <p:spPr>
          <a:xfrm rot="5400000">
            <a:off x="-457862" y="4347786"/>
            <a:ext cx="1257604" cy="4802"/>
          </a:xfrm>
          <a:prstGeom prst="bentConnector4">
            <a:avLst>
              <a:gd name="adj1" fmla="val 100986"/>
              <a:gd name="adj2" fmla="val -893961"/>
            </a:avLst>
          </a:prstGeom>
        </p:spPr>
        <p:style>
          <a:lnRef idx="1">
            <a:schemeClr val="accent1"/>
          </a:lnRef>
          <a:fillRef idx="0">
            <a:schemeClr val="accent1"/>
          </a:fillRef>
          <a:effectRef idx="0">
            <a:schemeClr val="accent1"/>
          </a:effectRef>
          <a:fontRef idx="minor">
            <a:schemeClr val="tx1"/>
          </a:fontRef>
        </p:style>
      </p:cxnSp>
      <p:cxnSp>
        <p:nvCxnSpPr>
          <p:cNvPr id="68" name="Connector: Elbow 67">
            <a:extLst>
              <a:ext uri="{FF2B5EF4-FFF2-40B4-BE49-F238E27FC236}">
                <a16:creationId xmlns:a16="http://schemas.microsoft.com/office/drawing/2014/main" id="{6E82EC64-6DC9-4934-B05F-DCB565E41351}"/>
              </a:ext>
            </a:extLst>
          </p:cNvPr>
          <p:cNvCxnSpPr>
            <a:cxnSpLocks/>
            <a:endCxn id="60" idx="1"/>
          </p:cNvCxnSpPr>
          <p:nvPr/>
        </p:nvCxnSpPr>
        <p:spPr>
          <a:xfrm rot="16200000" flipH="1">
            <a:off x="1657751" y="4442111"/>
            <a:ext cx="1495083" cy="5363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0" name="Connector: Elbow 69">
            <a:extLst>
              <a:ext uri="{FF2B5EF4-FFF2-40B4-BE49-F238E27FC236}">
                <a16:creationId xmlns:a16="http://schemas.microsoft.com/office/drawing/2014/main" id="{0D3AA184-DDD2-4F3A-A73D-49FFA228766D}"/>
              </a:ext>
            </a:extLst>
          </p:cNvPr>
          <p:cNvCxnSpPr>
            <a:cxnSpLocks/>
            <a:endCxn id="51" idx="1"/>
          </p:cNvCxnSpPr>
          <p:nvPr/>
        </p:nvCxnSpPr>
        <p:spPr>
          <a:xfrm rot="16200000" flipH="1">
            <a:off x="953489" y="4025590"/>
            <a:ext cx="616279" cy="34557"/>
          </a:xfrm>
          <a:prstGeom prst="bentConnector2">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5" name="Connector: Elbow 74">
            <a:extLst>
              <a:ext uri="{FF2B5EF4-FFF2-40B4-BE49-F238E27FC236}">
                <a16:creationId xmlns:a16="http://schemas.microsoft.com/office/drawing/2014/main" id="{4D34D6F3-D268-47C2-8D45-35C50620ED5B}"/>
              </a:ext>
            </a:extLst>
          </p:cNvPr>
          <p:cNvCxnSpPr>
            <a:cxnSpLocks/>
          </p:cNvCxnSpPr>
          <p:nvPr/>
        </p:nvCxnSpPr>
        <p:spPr>
          <a:xfrm rot="16200000" flipH="1">
            <a:off x="572382" y="5039324"/>
            <a:ext cx="1371735" cy="4092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E4B2070-12E0-46ED-A1B6-7965EDC27BC2}"/>
              </a:ext>
            </a:extLst>
          </p:cNvPr>
          <p:cNvCxnSpPr>
            <a:stCxn id="50" idx="1"/>
            <a:endCxn id="50" idx="1"/>
          </p:cNvCxnSpPr>
          <p:nvPr/>
        </p:nvCxnSpPr>
        <p:spPr>
          <a:xfrm>
            <a:off x="1278907" y="4001108"/>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FD3330A2-BD4D-47D5-8304-BB966B305588}"/>
              </a:ext>
            </a:extLst>
          </p:cNvPr>
          <p:cNvCxnSpPr>
            <a:stCxn id="50" idx="1"/>
          </p:cNvCxnSpPr>
          <p:nvPr/>
        </p:nvCxnSpPr>
        <p:spPr>
          <a:xfrm flipH="1">
            <a:off x="1242451" y="4001108"/>
            <a:ext cx="364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C44B9CAF-7293-4997-86E6-E7A7CCDB2CDD}"/>
              </a:ext>
            </a:extLst>
          </p:cNvPr>
          <p:cNvCxnSpPr>
            <a:stCxn id="52" idx="1"/>
          </p:cNvCxnSpPr>
          <p:nvPr/>
        </p:nvCxnSpPr>
        <p:spPr>
          <a:xfrm flipH="1">
            <a:off x="1242451" y="4722010"/>
            <a:ext cx="403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72F8B0A1-0395-41E4-82BA-786DB7F644C9}"/>
              </a:ext>
            </a:extLst>
          </p:cNvPr>
          <p:cNvCxnSpPr>
            <a:cxnSpLocks/>
          </p:cNvCxnSpPr>
          <p:nvPr/>
        </p:nvCxnSpPr>
        <p:spPr>
          <a:xfrm flipH="1">
            <a:off x="1244350" y="5081263"/>
            <a:ext cx="51050" cy="1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F9BC6BF-D07B-466C-976B-E3A81710D3D3}"/>
              </a:ext>
            </a:extLst>
          </p:cNvPr>
          <p:cNvCxnSpPr>
            <a:stCxn id="54" idx="1"/>
            <a:endCxn id="54" idx="1"/>
          </p:cNvCxnSpPr>
          <p:nvPr/>
        </p:nvCxnSpPr>
        <p:spPr>
          <a:xfrm>
            <a:off x="1278907" y="537366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23C7A7A-B8E5-4BB6-B2E9-B9BCC5B7790B}"/>
              </a:ext>
            </a:extLst>
          </p:cNvPr>
          <p:cNvCxnSpPr>
            <a:cxnSpLocks/>
          </p:cNvCxnSpPr>
          <p:nvPr/>
        </p:nvCxnSpPr>
        <p:spPr>
          <a:xfrm flipH="1">
            <a:off x="2362200" y="4001108"/>
            <a:ext cx="364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9334DCD-0BD9-48B5-B1A2-48955510EBE2}"/>
              </a:ext>
            </a:extLst>
          </p:cNvPr>
          <p:cNvCxnSpPr>
            <a:cxnSpLocks/>
            <a:stCxn id="57" idx="1"/>
            <a:endCxn id="57" idx="1"/>
          </p:cNvCxnSpPr>
          <p:nvPr/>
        </p:nvCxnSpPr>
        <p:spPr>
          <a:xfrm>
            <a:off x="2456702" y="43743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A117E24A-E4A9-4FD6-A9D5-A4D37C9542A2}"/>
              </a:ext>
            </a:extLst>
          </p:cNvPr>
          <p:cNvCxnSpPr>
            <a:cxnSpLocks/>
            <a:stCxn id="57" idx="1"/>
            <a:endCxn id="57" idx="1"/>
          </p:cNvCxnSpPr>
          <p:nvPr/>
        </p:nvCxnSpPr>
        <p:spPr>
          <a:xfrm>
            <a:off x="2456702" y="43743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9EC0948-D67C-4838-800A-BE84167A9001}"/>
              </a:ext>
            </a:extLst>
          </p:cNvPr>
          <p:cNvCxnSpPr>
            <a:cxnSpLocks/>
          </p:cNvCxnSpPr>
          <p:nvPr/>
        </p:nvCxnSpPr>
        <p:spPr>
          <a:xfrm flipH="1">
            <a:off x="2362200" y="4754550"/>
            <a:ext cx="328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8E60E832-D125-4F62-B49B-30032A6F1FBA}"/>
              </a:ext>
            </a:extLst>
          </p:cNvPr>
          <p:cNvCxnSpPr>
            <a:cxnSpLocks/>
            <a:stCxn id="57" idx="1"/>
            <a:endCxn id="57" idx="1"/>
          </p:cNvCxnSpPr>
          <p:nvPr/>
        </p:nvCxnSpPr>
        <p:spPr>
          <a:xfrm>
            <a:off x="2456702" y="43743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3433DF0-7528-4F97-BA37-71B1D3FA861D}"/>
              </a:ext>
            </a:extLst>
          </p:cNvPr>
          <p:cNvCxnSpPr>
            <a:cxnSpLocks/>
          </p:cNvCxnSpPr>
          <p:nvPr/>
        </p:nvCxnSpPr>
        <p:spPr>
          <a:xfrm flipH="1" flipV="1">
            <a:off x="2362200" y="4374299"/>
            <a:ext cx="37793" cy="1"/>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D6B57440-1FCB-4E0F-A6DD-CC5C7E132431}"/>
              </a:ext>
            </a:extLst>
          </p:cNvPr>
          <p:cNvSpPr txBox="1"/>
          <p:nvPr/>
        </p:nvSpPr>
        <p:spPr>
          <a:xfrm>
            <a:off x="215887" y="4154118"/>
            <a:ext cx="832436" cy="230832"/>
          </a:xfrm>
          <a:prstGeom prst="rect">
            <a:avLst/>
          </a:prstGeom>
          <a:noFill/>
        </p:spPr>
        <p:txBody>
          <a:bodyPr wrap="square" rtlCol="0">
            <a:spAutoFit/>
          </a:bodyPr>
          <a:lstStyle/>
          <a:p>
            <a:r>
              <a:rPr lang="en-US" sz="900" dirty="0"/>
              <a:t>CHCN</a:t>
            </a:r>
          </a:p>
        </p:txBody>
      </p:sp>
      <p:sp>
        <p:nvSpPr>
          <p:cNvPr id="63" name="TextBox 62">
            <a:extLst>
              <a:ext uri="{FF2B5EF4-FFF2-40B4-BE49-F238E27FC236}">
                <a16:creationId xmlns:a16="http://schemas.microsoft.com/office/drawing/2014/main" id="{7128D2CD-3A70-49B8-A31C-E9C720F97809}"/>
              </a:ext>
            </a:extLst>
          </p:cNvPr>
          <p:cNvSpPr txBox="1"/>
          <p:nvPr/>
        </p:nvSpPr>
        <p:spPr>
          <a:xfrm>
            <a:off x="232007" y="4424991"/>
            <a:ext cx="832436" cy="369332"/>
          </a:xfrm>
          <a:prstGeom prst="rect">
            <a:avLst/>
          </a:prstGeom>
          <a:noFill/>
        </p:spPr>
        <p:txBody>
          <a:bodyPr wrap="square" rtlCol="0">
            <a:spAutoFit/>
          </a:bodyPr>
          <a:lstStyle/>
          <a:p>
            <a:r>
              <a:rPr lang="en-US" sz="900" dirty="0"/>
              <a:t>Behavioral Health</a:t>
            </a:r>
          </a:p>
        </p:txBody>
      </p:sp>
      <p:sp>
        <p:nvSpPr>
          <p:cNvPr id="65" name="TextBox 64">
            <a:extLst>
              <a:ext uri="{FF2B5EF4-FFF2-40B4-BE49-F238E27FC236}">
                <a16:creationId xmlns:a16="http://schemas.microsoft.com/office/drawing/2014/main" id="{1C5425C0-8DA7-4912-83DE-50DEC2E59994}"/>
              </a:ext>
            </a:extLst>
          </p:cNvPr>
          <p:cNvSpPr txBox="1"/>
          <p:nvPr/>
        </p:nvSpPr>
        <p:spPr>
          <a:xfrm>
            <a:off x="168539" y="4794323"/>
            <a:ext cx="832436" cy="369332"/>
          </a:xfrm>
          <a:prstGeom prst="rect">
            <a:avLst/>
          </a:prstGeom>
          <a:noFill/>
        </p:spPr>
        <p:txBody>
          <a:bodyPr wrap="square" rtlCol="0">
            <a:spAutoFit/>
          </a:bodyPr>
          <a:lstStyle/>
          <a:p>
            <a:r>
              <a:rPr lang="en-US" sz="900" dirty="0"/>
              <a:t>Vision Service Plan (VSP)</a:t>
            </a:r>
          </a:p>
        </p:txBody>
      </p:sp>
      <p:cxnSp>
        <p:nvCxnSpPr>
          <p:cNvPr id="18" name="Straight Connector 17">
            <a:extLst>
              <a:ext uri="{FF2B5EF4-FFF2-40B4-BE49-F238E27FC236}">
                <a16:creationId xmlns:a16="http://schemas.microsoft.com/office/drawing/2014/main" id="{A9CA7558-098C-40D7-999E-C15E6FAF21D4}"/>
              </a:ext>
            </a:extLst>
          </p:cNvPr>
          <p:cNvCxnSpPr>
            <a:stCxn id="49" idx="1"/>
            <a:endCxn id="49" idx="1"/>
          </p:cNvCxnSpPr>
          <p:nvPr/>
        </p:nvCxnSpPr>
        <p:spPr>
          <a:xfrm>
            <a:off x="215887" y="394657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C9008C3-9687-4252-9BEE-5F09B021DF7B}"/>
              </a:ext>
            </a:extLst>
          </p:cNvPr>
          <p:cNvCxnSpPr>
            <a:cxnSpLocks/>
            <a:stCxn id="63" idx="1"/>
            <a:endCxn id="63" idx="1"/>
          </p:cNvCxnSpPr>
          <p:nvPr/>
        </p:nvCxnSpPr>
        <p:spPr>
          <a:xfrm>
            <a:off x="232007" y="460965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3E0DEF3-DB23-41B0-A0E4-534AE9A5C528}"/>
              </a:ext>
            </a:extLst>
          </p:cNvPr>
          <p:cNvCxnSpPr>
            <a:stCxn id="61" idx="1"/>
            <a:endCxn id="61" idx="1"/>
          </p:cNvCxnSpPr>
          <p:nvPr/>
        </p:nvCxnSpPr>
        <p:spPr>
          <a:xfrm>
            <a:off x="215887" y="426953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7F85AA-1E11-477F-898C-D6BAC08B4C0B}"/>
              </a:ext>
            </a:extLst>
          </p:cNvPr>
          <p:cNvCxnSpPr>
            <a:cxnSpLocks/>
          </p:cNvCxnSpPr>
          <p:nvPr/>
        </p:nvCxnSpPr>
        <p:spPr>
          <a:xfrm>
            <a:off x="200171" y="5077969"/>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55BF56B9-8805-4E83-A7D6-51BE1BA49EA1}"/>
              </a:ext>
            </a:extLst>
          </p:cNvPr>
          <p:cNvSpPr txBox="1"/>
          <p:nvPr/>
        </p:nvSpPr>
        <p:spPr>
          <a:xfrm>
            <a:off x="4114800" y="3931782"/>
            <a:ext cx="4113669" cy="2585323"/>
          </a:xfrm>
          <a:prstGeom prst="rect">
            <a:avLst/>
          </a:prstGeom>
          <a:noFill/>
        </p:spPr>
        <p:txBody>
          <a:bodyPr wrap="square" rtlCol="0">
            <a:spAutoFit/>
          </a:bodyPr>
          <a:lstStyle/>
          <a:p>
            <a:pPr algn="just"/>
            <a:r>
              <a:rPr lang="en-US" dirty="0"/>
              <a:t>Please Note: Each Health Network may have its own unique authorization, billing and service procedures. </a:t>
            </a:r>
          </a:p>
          <a:p>
            <a:pPr algn="just"/>
            <a:r>
              <a:rPr lang="en-US" dirty="0"/>
              <a:t>While CHA is responsible for professional, facility, and ancillary services, some services may be authorized by CHA but the financial responsibility of CalOptima Health (such as Private Duty Nursing and Physician Administered Medications).</a:t>
            </a:r>
          </a:p>
        </p:txBody>
      </p:sp>
      <p:pic>
        <p:nvPicPr>
          <p:cNvPr id="69" name="Graphic 68" descr="Caret Up with solid fill">
            <a:hlinkClick r:id="rId7" action="ppaction://hlinksldjump"/>
            <a:extLst>
              <a:ext uri="{FF2B5EF4-FFF2-40B4-BE49-F238E27FC236}">
                <a16:creationId xmlns:a16="http://schemas.microsoft.com/office/drawing/2014/main" id="{1250048E-5C0A-4670-B26F-FF1AD6E1DA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348908" y="6045200"/>
            <a:ext cx="914400" cy="914400"/>
          </a:xfrm>
          <a:prstGeom prst="rect">
            <a:avLst/>
          </a:prstGeom>
        </p:spPr>
      </p:pic>
      <p:cxnSp>
        <p:nvCxnSpPr>
          <p:cNvPr id="117" name="Straight Connector 116">
            <a:extLst>
              <a:ext uri="{FF2B5EF4-FFF2-40B4-BE49-F238E27FC236}">
                <a16:creationId xmlns:a16="http://schemas.microsoft.com/office/drawing/2014/main" id="{AFE7B4DF-D61B-009D-120D-BFBAC21BEC5F}"/>
              </a:ext>
            </a:extLst>
          </p:cNvPr>
          <p:cNvCxnSpPr>
            <a:cxnSpLocks/>
          </p:cNvCxnSpPr>
          <p:nvPr/>
        </p:nvCxnSpPr>
        <p:spPr>
          <a:xfrm flipH="1">
            <a:off x="177550" y="4572000"/>
            <a:ext cx="51050" cy="1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8D10F58B-775D-7174-52CF-BC5884BAE463}"/>
              </a:ext>
            </a:extLst>
          </p:cNvPr>
          <p:cNvCxnSpPr>
            <a:cxnSpLocks/>
          </p:cNvCxnSpPr>
          <p:nvPr/>
        </p:nvCxnSpPr>
        <p:spPr>
          <a:xfrm flipH="1">
            <a:off x="177550" y="4266002"/>
            <a:ext cx="51050" cy="1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C7D6386C-A0D9-BE8A-70B5-6205EAAF8D7C}"/>
              </a:ext>
            </a:extLst>
          </p:cNvPr>
          <p:cNvCxnSpPr>
            <a:cxnSpLocks/>
          </p:cNvCxnSpPr>
          <p:nvPr/>
        </p:nvCxnSpPr>
        <p:spPr>
          <a:xfrm flipH="1">
            <a:off x="177550" y="3961202"/>
            <a:ext cx="51050" cy="1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B4874B51-2928-73B8-2E21-9A8153956905}"/>
              </a:ext>
            </a:extLst>
          </p:cNvPr>
          <p:cNvCxnSpPr>
            <a:cxnSpLocks/>
          </p:cNvCxnSpPr>
          <p:nvPr/>
        </p:nvCxnSpPr>
        <p:spPr>
          <a:xfrm flipH="1">
            <a:off x="1244350" y="5367482"/>
            <a:ext cx="51050" cy="119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709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6E5021-8F06-ED87-8A23-1A3CD4A7F7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DA5279-D01D-5ED0-0107-7250B9D35F0D}"/>
              </a:ext>
            </a:extLst>
          </p:cNvPr>
          <p:cNvSpPr>
            <a:spLocks noGrp="1"/>
          </p:cNvSpPr>
          <p:nvPr>
            <p:ph type="title"/>
          </p:nvPr>
        </p:nvSpPr>
        <p:spPr/>
        <p:txBody>
          <a:bodyPr/>
          <a:lstStyle/>
          <a:p>
            <a:pPr algn="ctr"/>
            <a:r>
              <a:rPr lang="en-US" sz="3600" dirty="0">
                <a:solidFill>
                  <a:srgbClr val="0064A4"/>
                </a:solidFill>
              </a:rPr>
              <a:t>WCM &amp; CCS</a:t>
            </a:r>
            <a:endParaRPr lang="en-US" dirty="0"/>
          </a:p>
        </p:txBody>
      </p:sp>
      <p:sp>
        <p:nvSpPr>
          <p:cNvPr id="3" name="Content Placeholder 2">
            <a:extLst>
              <a:ext uri="{FF2B5EF4-FFF2-40B4-BE49-F238E27FC236}">
                <a16:creationId xmlns:a16="http://schemas.microsoft.com/office/drawing/2014/main" id="{6C259C2B-5BE3-F29C-D6B2-EC20EED00BBA}"/>
              </a:ext>
            </a:extLst>
          </p:cNvPr>
          <p:cNvSpPr>
            <a:spLocks noGrp="1"/>
          </p:cNvSpPr>
          <p:nvPr>
            <p:ph idx="1"/>
          </p:nvPr>
        </p:nvSpPr>
        <p:spPr/>
        <p:txBody>
          <a:bodyPr>
            <a:normAutofit fontScale="77500" lnSpcReduction="20000"/>
          </a:bodyPr>
          <a:lstStyle/>
          <a:p>
            <a:pPr marL="0" marR="0" indent="0" algn="just">
              <a:spcBef>
                <a:spcPts val="0"/>
              </a:spcBef>
              <a:spcAft>
                <a:spcPts val="600"/>
              </a:spcAft>
              <a:buNone/>
            </a:pPr>
            <a:r>
              <a:rPr lang="en-US" sz="2300" b="1" dirty="0">
                <a:solidFill>
                  <a:srgbClr val="0064A4"/>
                </a:solidFill>
                <a:effectLst/>
                <a:ea typeface="Calibri" panose="020F0502020204030204" pitchFamily="34" charset="0"/>
                <a:cs typeface="Times New Roman" panose="02020603050405020304" pitchFamily="18" charset="0"/>
              </a:rPr>
              <a:t>Whole Child Model (WCM)</a:t>
            </a:r>
          </a:p>
          <a:p>
            <a:pPr marL="0" indent="0" algn="just">
              <a:spcBef>
                <a:spcPts val="0"/>
              </a:spcBef>
              <a:spcAft>
                <a:spcPts val="600"/>
              </a:spcAft>
              <a:buNone/>
            </a:pPr>
            <a:r>
              <a:rPr lang="en-US" sz="2300" dirty="0">
                <a:effectLst/>
                <a:ea typeface="Calibri" panose="020F0502020204030204" pitchFamily="34" charset="0"/>
                <a:cs typeface="Times New Roman" panose="02020603050405020304" pitchFamily="18" charset="0"/>
              </a:rPr>
              <a:t>The WCM is a program that aims to help children up to age 21 eligible for CCS and their families get better care coordination, access to care, and improved health results. Members who are CCS-eligible will have their CCS and Medi-Cal services managed by CalOptima Health and CHA. </a:t>
            </a:r>
          </a:p>
          <a:p>
            <a:pPr marL="0" marR="0" indent="0" algn="just">
              <a:spcBef>
                <a:spcPts val="0"/>
              </a:spcBef>
              <a:spcAft>
                <a:spcPts val="600"/>
              </a:spcAft>
              <a:buNone/>
            </a:pPr>
            <a:endParaRPr lang="en-US" sz="23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2300" b="1" dirty="0">
                <a:solidFill>
                  <a:srgbClr val="0064A4"/>
                </a:solidFill>
                <a:effectLst/>
                <a:ea typeface="Calibri" panose="020F0502020204030204" pitchFamily="34" charset="0"/>
                <a:cs typeface="Times New Roman" panose="02020603050405020304" pitchFamily="18" charset="0"/>
              </a:rPr>
              <a:t>California Children’s Services (CCS) Program</a:t>
            </a:r>
          </a:p>
          <a:p>
            <a:pPr marL="0" indent="0" algn="just">
              <a:spcBef>
                <a:spcPts val="0"/>
              </a:spcBef>
              <a:spcAft>
                <a:spcPts val="600"/>
              </a:spcAft>
              <a:buNone/>
            </a:pPr>
            <a:r>
              <a:rPr lang="en-US" sz="2300" dirty="0">
                <a:effectLst/>
                <a:ea typeface="Calibri" panose="020F0502020204030204" pitchFamily="34" charset="0"/>
                <a:cs typeface="Times New Roman" panose="02020603050405020304" pitchFamily="18" charset="0"/>
              </a:rPr>
              <a:t>CCS is a Whole Child Program statewide program that determines medical eligibility, provides authorizations for medical care, case management, financial assistance, and medically necessary physical and occupational therapy services to children who meet the CCS eligibility criteria. </a:t>
            </a:r>
          </a:p>
          <a:p>
            <a:pPr marL="0" indent="0" algn="just">
              <a:spcBef>
                <a:spcPts val="0"/>
              </a:spcBef>
              <a:spcAft>
                <a:spcPts val="600"/>
              </a:spcAft>
              <a:buNone/>
            </a:pPr>
            <a:r>
              <a:rPr lang="en-US" sz="2300" dirty="0">
                <a:effectLst/>
                <a:ea typeface="Calibri" panose="020F0502020204030204" pitchFamily="34" charset="0"/>
                <a:cs typeface="Times New Roman" panose="02020603050405020304" pitchFamily="18" charset="0"/>
              </a:rPr>
              <a:t>Eligible conditions include severe physical disabilities resulting from congenital defects or those acquired through disease, accident, or abnormal development. Examples include cerebral palsy, cystic fibrosis, cancer, heart conditions, and orthopedic disorders. </a:t>
            </a:r>
          </a:p>
          <a:p>
            <a:pPr marL="0" indent="0" algn="just">
              <a:spcBef>
                <a:spcPts val="0"/>
              </a:spcBef>
              <a:spcAft>
                <a:spcPts val="600"/>
              </a:spcAft>
              <a:buNone/>
            </a:pPr>
            <a:r>
              <a:rPr lang="en-US" sz="2300" dirty="0">
                <a:effectLst/>
                <a:ea typeface="Calibri" panose="020F0502020204030204" pitchFamily="34" charset="0"/>
                <a:cs typeface="Times New Roman" panose="02020603050405020304" pitchFamily="18" charset="0"/>
              </a:rPr>
              <a:t>For more information on eligibility, visit the Orange County Health Agency’s CCS website - </a:t>
            </a:r>
            <a:r>
              <a:rPr lang="en-US" sz="2300" u="sng" dirty="0">
                <a:ln>
                  <a:noFill/>
                </a:ln>
                <a:solidFill>
                  <a:schemeClr val="tx2">
                    <a:lumMod val="60000"/>
                    <a:lumOff val="40000"/>
                  </a:schemeClr>
                </a:solidFill>
                <a:effectLst/>
                <a:ea typeface="Calibri" panose="020F0502020204030204" pitchFamily="34" charset="0"/>
                <a:cs typeface="Times New Roman" panose="02020603050405020304" pitchFamily="18" charset="0"/>
                <a:hlinkClick r:id="rId3"/>
              </a:rPr>
              <a:t>www.ochealthinfo.com/phs/about/ccs</a:t>
            </a:r>
            <a:r>
              <a:rPr lang="en-US" sz="2300" dirty="0">
                <a:effectLst/>
                <a:ea typeface="Calibri" panose="020F0502020204030204" pitchFamily="34" charset="0"/>
                <a:cs typeface="Times New Roman" panose="02020603050405020304" pitchFamily="18" charset="0"/>
              </a:rPr>
              <a:t>.</a:t>
            </a:r>
          </a:p>
          <a:p>
            <a:pPr marL="0" indent="0" algn="just">
              <a:spcBef>
                <a:spcPts val="0"/>
              </a:spcBef>
              <a:spcAft>
                <a:spcPts val="600"/>
              </a:spcAft>
              <a:buNone/>
            </a:pPr>
            <a:r>
              <a:rPr lang="en-US" sz="2300" dirty="0">
                <a:effectLst/>
                <a:ea typeface="Calibri" panose="020F0502020204030204" pitchFamily="34" charset="0"/>
                <a:cs typeface="Times New Roman" panose="02020603050405020304" pitchFamily="18" charset="0"/>
              </a:rPr>
              <a:t>Providers can apply to be CCS paneled through DHCS. Paneling instructions can be found at </a:t>
            </a:r>
            <a:r>
              <a:rPr lang="en-US" sz="2300" dirty="0">
                <a:effectLst/>
                <a:ea typeface="Calibri" panose="020F0502020204030204" pitchFamily="34" charset="0"/>
                <a:cs typeface="Times New Roman" panose="02020603050405020304" pitchFamily="18" charset="0"/>
                <a:hlinkClick r:id="rId4"/>
              </a:rPr>
              <a:t>https://www.dhcs.ca.gov/services/ccs/Pages/ProviderEnroll.aspx</a:t>
            </a:r>
            <a:r>
              <a:rPr lang="en-US" sz="2300" dirty="0">
                <a:ea typeface="Calibri" panose="020F0502020204030204" pitchFamily="34" charset="0"/>
                <a:cs typeface="Times New Roman" panose="02020603050405020304" pitchFamily="18" charset="0"/>
              </a:rPr>
              <a:t> </a:t>
            </a:r>
            <a:endParaRPr lang="en-US" sz="23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E3D5647-DCEF-A20C-426A-7EEF25D9D31F}"/>
              </a:ext>
            </a:extLst>
          </p:cNvPr>
          <p:cNvSpPr>
            <a:spLocks noGrp="1"/>
          </p:cNvSpPr>
          <p:nvPr>
            <p:ph type="sldNum" sz="quarter" idx="12"/>
          </p:nvPr>
        </p:nvSpPr>
        <p:spPr/>
        <p:txBody>
          <a:bodyPr/>
          <a:lstStyle/>
          <a:p>
            <a:fld id="{839BD1D2-6DB2-408B-A2BF-D067DFF0EF98}" type="slidenum">
              <a:rPr lang="en-US" smtClean="0"/>
              <a:t>18</a:t>
            </a:fld>
            <a:endParaRPr lang="en-US" dirty="0"/>
          </a:p>
        </p:txBody>
      </p:sp>
      <p:pic>
        <p:nvPicPr>
          <p:cNvPr id="5" name="Graphic 4" descr="Caret Up with solid fill">
            <a:hlinkClick r:id="rId5" action="ppaction://hlinksldjump"/>
            <a:extLst>
              <a:ext uri="{FF2B5EF4-FFF2-40B4-BE49-F238E27FC236}">
                <a16:creationId xmlns:a16="http://schemas.microsoft.com/office/drawing/2014/main" id="{BA16FCCF-F26A-C414-CEB4-01602C3F288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954575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California Advancing and Innovating </a:t>
            </a:r>
            <a:br>
              <a:rPr lang="en-US" sz="3600" dirty="0">
                <a:solidFill>
                  <a:srgbClr val="0064A4"/>
                </a:solidFill>
              </a:rPr>
            </a:br>
            <a:r>
              <a:rPr lang="en-US" sz="3600" dirty="0">
                <a:solidFill>
                  <a:srgbClr val="0064A4"/>
                </a:solidFill>
              </a:rPr>
              <a:t>Medi-Cal (</a:t>
            </a:r>
            <a:r>
              <a:rPr lang="en-US" sz="3600" dirty="0" err="1">
                <a:solidFill>
                  <a:srgbClr val="0064A4"/>
                </a:solidFill>
              </a:rPr>
              <a:t>CalAIM</a:t>
            </a:r>
            <a:r>
              <a:rPr lang="en-US" sz="3600" dirty="0">
                <a:solidFill>
                  <a:srgbClr val="0064A4"/>
                </a:solidFill>
              </a:rPr>
              <a:t>)</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r>
              <a:rPr lang="en-US" dirty="0">
                <a:solidFill>
                  <a:srgbClr val="767679"/>
                </a:solidFill>
              </a:rPr>
              <a:t>Enhanced Care Management</a:t>
            </a:r>
          </a:p>
          <a:p>
            <a:r>
              <a:rPr lang="en-US" dirty="0">
                <a:solidFill>
                  <a:srgbClr val="767679"/>
                </a:solidFill>
              </a:rPr>
              <a:t>Community Supports</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19</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72167F6A-8DA1-48B8-8E40-0B1E83E334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41307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A46AE-763D-4FA6-945F-73C448E82C24}"/>
              </a:ext>
            </a:extLst>
          </p:cNvPr>
          <p:cNvSpPr>
            <a:spLocks noGrp="1"/>
          </p:cNvSpPr>
          <p:nvPr>
            <p:ph type="title"/>
          </p:nvPr>
        </p:nvSpPr>
        <p:spPr/>
        <p:txBody>
          <a:bodyPr/>
          <a:lstStyle/>
          <a:p>
            <a:pPr algn="ctr"/>
            <a:r>
              <a:rPr lang="en-US" b="1" dirty="0">
                <a:solidFill>
                  <a:srgbClr val="0064A4"/>
                </a:solidFill>
              </a:rPr>
              <a:t>Table of Contents</a:t>
            </a:r>
          </a:p>
        </p:txBody>
      </p:sp>
      <p:sp>
        <p:nvSpPr>
          <p:cNvPr id="3" name="Content Placeholder 2">
            <a:extLst>
              <a:ext uri="{FF2B5EF4-FFF2-40B4-BE49-F238E27FC236}">
                <a16:creationId xmlns:a16="http://schemas.microsoft.com/office/drawing/2014/main" id="{28C1BEAA-0E74-434A-833D-689D5EEE593E}"/>
              </a:ext>
            </a:extLst>
          </p:cNvPr>
          <p:cNvSpPr>
            <a:spLocks noGrp="1"/>
          </p:cNvSpPr>
          <p:nvPr>
            <p:ph idx="1"/>
          </p:nvPr>
        </p:nvSpPr>
        <p:spPr/>
        <p:txBody>
          <a:bodyPr>
            <a:normAutofit/>
          </a:bodyPr>
          <a:lstStyle/>
          <a:p>
            <a:pPr marL="114300" indent="0">
              <a:buNone/>
            </a:pPr>
            <a:r>
              <a:rPr lang="en-US" sz="1800" b="1" u="sng" dirty="0"/>
              <a:t>Section A: Medi-Cal Program</a:t>
            </a:r>
          </a:p>
          <a:p>
            <a:pPr lvl="1">
              <a:buClr>
                <a:srgbClr val="0064A4"/>
              </a:buClr>
              <a:buFont typeface="Wingdings" panose="05000000000000000000" pitchFamily="2" charset="2"/>
              <a:buChar char="§"/>
            </a:pPr>
            <a:r>
              <a:rPr lang="en-US" sz="1800" dirty="0">
                <a:hlinkClick r:id="rId3" action="ppaction://hlinksldjump"/>
              </a:rPr>
              <a:t>Covered Services</a:t>
            </a:r>
            <a:endParaRPr lang="en-US" sz="1800" dirty="0"/>
          </a:p>
          <a:p>
            <a:pPr lvl="1">
              <a:buClr>
                <a:srgbClr val="0064A4"/>
              </a:buClr>
              <a:buFont typeface="Wingdings" panose="05000000000000000000" pitchFamily="2" charset="2"/>
              <a:buChar char="§"/>
            </a:pPr>
            <a:r>
              <a:rPr lang="en-US" sz="1800" dirty="0">
                <a:hlinkClick r:id="rId4" action="ppaction://hlinksldjump"/>
              </a:rPr>
              <a:t>EPSDT Services</a:t>
            </a:r>
            <a:endParaRPr lang="en-US" sz="1800" dirty="0"/>
          </a:p>
          <a:p>
            <a:pPr lvl="1">
              <a:buClr>
                <a:srgbClr val="0064A4"/>
              </a:buClr>
              <a:buFont typeface="Wingdings" panose="05000000000000000000" pitchFamily="2" charset="2"/>
              <a:buChar char="§"/>
            </a:pPr>
            <a:r>
              <a:rPr lang="en-US" sz="1800" dirty="0">
                <a:hlinkClick r:id="rId5" action="ppaction://hlinksldjump"/>
              </a:rPr>
              <a:t>Initial Health Appointment (IHA)</a:t>
            </a:r>
            <a:endParaRPr lang="en-US" sz="1800" dirty="0"/>
          </a:p>
          <a:p>
            <a:pPr lvl="1">
              <a:buClr>
                <a:srgbClr val="0064A4"/>
              </a:buClr>
              <a:buFont typeface="Wingdings" panose="05000000000000000000" pitchFamily="2" charset="2"/>
              <a:buChar char="§"/>
            </a:pPr>
            <a:r>
              <a:rPr lang="en-US" sz="1800" dirty="0">
                <a:hlinkClick r:id="rId6" action="ppaction://hlinksldjump"/>
              </a:rPr>
              <a:t>Individual Health Education Behavioral Assessment (IHEBA)</a:t>
            </a:r>
            <a:endParaRPr lang="en-US" sz="1800" dirty="0"/>
          </a:p>
          <a:p>
            <a:pPr lvl="1">
              <a:buClr>
                <a:srgbClr val="0064A4"/>
              </a:buClr>
              <a:buFont typeface="Wingdings" panose="05000000000000000000" pitchFamily="2" charset="2"/>
              <a:buChar char="§"/>
            </a:pPr>
            <a:r>
              <a:rPr lang="en-US" sz="1800" dirty="0">
                <a:hlinkClick r:id="rId7" action="ppaction://hlinksldjump"/>
              </a:rPr>
              <a:t>Pharmacy Services</a:t>
            </a:r>
            <a:endParaRPr lang="en-US" sz="1800" dirty="0"/>
          </a:p>
          <a:p>
            <a:pPr lvl="1">
              <a:buClr>
                <a:srgbClr val="0064A4"/>
              </a:buClr>
              <a:buFont typeface="Wingdings" panose="05000000000000000000" pitchFamily="2" charset="2"/>
              <a:buChar char="§"/>
            </a:pPr>
            <a:r>
              <a:rPr lang="en-US" sz="1800" dirty="0">
                <a:hlinkClick r:id="rId8" action="ppaction://hlinksldjump"/>
              </a:rPr>
              <a:t>Electronic Visit Verification</a:t>
            </a:r>
            <a:endParaRPr lang="en-US" sz="1800" dirty="0"/>
          </a:p>
        </p:txBody>
      </p:sp>
      <p:sp>
        <p:nvSpPr>
          <p:cNvPr id="4" name="Slide Number Placeholder 3">
            <a:extLst>
              <a:ext uri="{FF2B5EF4-FFF2-40B4-BE49-F238E27FC236}">
                <a16:creationId xmlns:a16="http://schemas.microsoft.com/office/drawing/2014/main" id="{7A08BA20-38DA-4408-8995-3586C580DB2C}"/>
              </a:ext>
            </a:extLst>
          </p:cNvPr>
          <p:cNvSpPr>
            <a:spLocks noGrp="1"/>
          </p:cNvSpPr>
          <p:nvPr>
            <p:ph type="sldNum" sz="quarter" idx="12"/>
          </p:nvPr>
        </p:nvSpPr>
        <p:spPr/>
        <p:txBody>
          <a:bodyPr/>
          <a:lstStyle/>
          <a:p>
            <a:fld id="{839BD1D2-6DB2-408B-A2BF-D067DFF0EF98}" type="slidenum">
              <a:rPr lang="en-US" smtClean="0"/>
              <a:t>2</a:t>
            </a:fld>
            <a:endParaRPr lang="en-US" dirty="0"/>
          </a:p>
        </p:txBody>
      </p:sp>
      <p:pic>
        <p:nvPicPr>
          <p:cNvPr id="6" name="Graphic 5" descr="Caret Up with solid fill">
            <a:hlinkClick r:id="rId9" action="ppaction://hlinksldjump"/>
            <a:extLst>
              <a:ext uri="{FF2B5EF4-FFF2-40B4-BE49-F238E27FC236}">
                <a16:creationId xmlns:a16="http://schemas.microsoft.com/office/drawing/2014/main" id="{4E3B75A9-C42F-4BEC-9F89-2C3751AD953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127376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title"/>
          </p:nvPr>
        </p:nvSpPr>
        <p:spPr/>
        <p:txBody>
          <a:bodyPr/>
          <a:lstStyle/>
          <a:p>
            <a:pPr algn="ctr"/>
            <a:r>
              <a:rPr lang="en-US" sz="3600" dirty="0">
                <a:solidFill>
                  <a:srgbClr val="0064A4"/>
                </a:solidFill>
              </a:rPr>
              <a:t>California Advancing and Innovating </a:t>
            </a:r>
            <a:br>
              <a:rPr lang="en-US" sz="3600" dirty="0">
                <a:solidFill>
                  <a:srgbClr val="0064A4"/>
                </a:solidFill>
              </a:rPr>
            </a:br>
            <a:r>
              <a:rPr lang="en-US" sz="3600" dirty="0">
                <a:solidFill>
                  <a:srgbClr val="0064A4"/>
                </a:solidFill>
              </a:rPr>
              <a:t>Medi-Cal (</a:t>
            </a:r>
            <a:r>
              <a:rPr lang="en-US" sz="3600" dirty="0" err="1">
                <a:solidFill>
                  <a:srgbClr val="0064A4"/>
                </a:solidFill>
              </a:rPr>
              <a:t>CalAIM</a:t>
            </a:r>
            <a:r>
              <a:rPr lang="en-US" sz="3600" dirty="0">
                <a:solidFill>
                  <a:srgbClr val="0064A4"/>
                </a:solidFill>
              </a:rPr>
              <a:t>)</a:t>
            </a:r>
          </a:p>
        </p:txBody>
      </p:sp>
      <p:sp>
        <p:nvSpPr>
          <p:cNvPr id="3" name="Content Placeholder 2">
            <a:extLst>
              <a:ext uri="{FF2B5EF4-FFF2-40B4-BE49-F238E27FC236}">
                <a16:creationId xmlns:a16="http://schemas.microsoft.com/office/drawing/2014/main" id="{CD121608-ACA1-4F3B-9208-9AB3719CDACC}"/>
              </a:ext>
            </a:extLst>
          </p:cNvPr>
          <p:cNvSpPr>
            <a:spLocks noGrp="1"/>
          </p:cNvSpPr>
          <p:nvPr>
            <p:ph idx="1"/>
          </p:nvPr>
        </p:nvSpPr>
        <p:spPr/>
        <p:txBody>
          <a:bodyPr>
            <a:normAutofit/>
          </a:bodyPr>
          <a:lstStyle/>
          <a:p>
            <a:pPr marL="114300" indent="0" algn="just">
              <a:spcBef>
                <a:spcPts val="0"/>
              </a:spcBef>
              <a:spcAft>
                <a:spcPts val="600"/>
              </a:spcAft>
              <a:buNone/>
            </a:pPr>
            <a:r>
              <a:rPr lang="en-US" sz="1800" dirty="0" err="1"/>
              <a:t>CalAIM</a:t>
            </a:r>
            <a:r>
              <a:rPr lang="en-US" sz="1800" dirty="0"/>
              <a:t> is a multiyear initiative by the DHCS to improve the quality of life and health outcomes of the Medi-Cal population by extending services and supports beyond hospitals and health care settings directly into California communities.</a:t>
            </a:r>
          </a:p>
          <a:p>
            <a:pPr marL="114300" indent="0" algn="just">
              <a:spcBef>
                <a:spcPts val="0"/>
              </a:spcBef>
              <a:spcAft>
                <a:spcPts val="600"/>
              </a:spcAft>
              <a:buNone/>
            </a:pPr>
            <a:r>
              <a:rPr lang="en-US" sz="1800" dirty="0"/>
              <a:t>The initiative leverages Medi-Cal as a tool to help address many of the complex challenges facing California’s most vulnerable residents, including individuals experiencing homelessness, children with complex medical conditions, justice-involved populations who have significant clinical needs, and the growing aging population.</a:t>
            </a:r>
          </a:p>
          <a:p>
            <a:pPr marL="114300" indent="0" algn="just">
              <a:spcBef>
                <a:spcPts val="0"/>
              </a:spcBef>
              <a:spcAft>
                <a:spcPts val="600"/>
              </a:spcAft>
              <a:buClr>
                <a:schemeClr val="tx2"/>
              </a:buClr>
              <a:buNone/>
            </a:pPr>
            <a:endParaRPr lang="en-US" sz="1800" dirty="0"/>
          </a:p>
          <a:p>
            <a:pPr marL="114300" indent="0" algn="just">
              <a:spcBef>
                <a:spcPts val="0"/>
              </a:spcBef>
              <a:spcAft>
                <a:spcPts val="600"/>
              </a:spcAft>
              <a:buClr>
                <a:schemeClr val="tx2"/>
              </a:buClr>
              <a:buNone/>
            </a:pPr>
            <a:r>
              <a:rPr lang="en-US" sz="1800" dirty="0"/>
              <a:t>For additional information: </a:t>
            </a:r>
            <a:r>
              <a:rPr lang="en-US" sz="1800" dirty="0">
                <a:hlinkClick r:id="rId3"/>
              </a:rPr>
              <a:t>California Advancing and Innovating Medi-Cal (</a:t>
            </a:r>
            <a:r>
              <a:rPr lang="en-US" sz="1800" dirty="0" err="1">
                <a:hlinkClick r:id="rId3"/>
              </a:rPr>
              <a:t>CalAIM</a:t>
            </a:r>
            <a:r>
              <a:rPr lang="en-US" sz="1800" dirty="0">
                <a:hlinkClick r:id="rId3"/>
              </a:rPr>
              <a:t>)</a:t>
            </a:r>
            <a:endParaRPr lang="en-US" sz="1800" dirty="0"/>
          </a:p>
          <a:p>
            <a:pPr marL="114300" indent="0" algn="just">
              <a:spcBef>
                <a:spcPts val="0"/>
              </a:spcBef>
              <a:spcAft>
                <a:spcPts val="600"/>
              </a:spcAft>
              <a:buClr>
                <a:schemeClr val="tx2"/>
              </a:buClr>
              <a:buNone/>
            </a:pPr>
            <a:r>
              <a:rPr lang="en-US" sz="1800" dirty="0"/>
              <a:t>To refer members for ECM and/or Community Supports, referral forms can be found: </a:t>
            </a:r>
            <a:r>
              <a:rPr lang="en-US" sz="1800" dirty="0">
                <a:hlinkClick r:id="rId4"/>
              </a:rPr>
              <a:t>Referral Forms</a:t>
            </a:r>
            <a:endParaRPr lang="en-US" sz="1800"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20</a:t>
            </a:fld>
            <a:endParaRPr lang="en-US" dirty="0"/>
          </a:p>
        </p:txBody>
      </p:sp>
      <p:pic>
        <p:nvPicPr>
          <p:cNvPr id="5" name="Graphic 4" descr="Caret Up with solid fill">
            <a:hlinkClick r:id="rId5" action="ppaction://hlinksldjump"/>
            <a:extLst>
              <a:ext uri="{FF2B5EF4-FFF2-40B4-BE49-F238E27FC236}">
                <a16:creationId xmlns:a16="http://schemas.microsoft.com/office/drawing/2014/main" id="{1D3B7676-5F70-4807-8261-96D9BC47181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87466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A4413-A6F9-4798-8255-F9522CB8CA91}"/>
              </a:ext>
            </a:extLst>
          </p:cNvPr>
          <p:cNvSpPr>
            <a:spLocks noGrp="1"/>
          </p:cNvSpPr>
          <p:nvPr>
            <p:ph type="title"/>
          </p:nvPr>
        </p:nvSpPr>
        <p:spPr/>
        <p:txBody>
          <a:bodyPr/>
          <a:lstStyle/>
          <a:p>
            <a:pPr algn="ctr"/>
            <a:r>
              <a:rPr lang="en-US" sz="3600" dirty="0">
                <a:solidFill>
                  <a:srgbClr val="0064A4"/>
                </a:solidFill>
              </a:rPr>
              <a:t>Enhanced Care Management (ECM)</a:t>
            </a:r>
          </a:p>
        </p:txBody>
      </p:sp>
      <p:sp>
        <p:nvSpPr>
          <p:cNvPr id="3" name="Content Placeholder 2">
            <a:extLst>
              <a:ext uri="{FF2B5EF4-FFF2-40B4-BE49-F238E27FC236}">
                <a16:creationId xmlns:a16="http://schemas.microsoft.com/office/drawing/2014/main" id="{18CB5DDA-6049-46D8-B8DE-F7C06DAC84B2}"/>
              </a:ext>
            </a:extLst>
          </p:cNvPr>
          <p:cNvSpPr>
            <a:spLocks noGrp="1"/>
          </p:cNvSpPr>
          <p:nvPr>
            <p:ph idx="1"/>
          </p:nvPr>
        </p:nvSpPr>
        <p:spPr/>
        <p:txBody>
          <a:bodyPr>
            <a:normAutofit/>
          </a:bodyPr>
          <a:lstStyle/>
          <a:p>
            <a:pPr marL="114300" indent="0" algn="just">
              <a:lnSpc>
                <a:spcPct val="110000"/>
              </a:lnSpc>
              <a:spcBef>
                <a:spcPts val="0"/>
              </a:spcBef>
              <a:spcAft>
                <a:spcPts val="600"/>
              </a:spcAft>
              <a:buNone/>
            </a:pPr>
            <a:r>
              <a:rPr lang="en-US" sz="1800" dirty="0"/>
              <a:t>DHCS will establish a new, statewide ECM benefit under the </a:t>
            </a:r>
            <a:r>
              <a:rPr lang="en-US" sz="1800" dirty="0" err="1"/>
              <a:t>CalAIM</a:t>
            </a:r>
            <a:r>
              <a:rPr lang="en-US" sz="1800" dirty="0"/>
              <a:t> initiative. ECM would provide a whole-person approach to care that addresses the clinical and non-clinical needs of members with the most complex medical and social needs.</a:t>
            </a:r>
          </a:p>
          <a:p>
            <a:pPr marL="114300" indent="0" algn="just">
              <a:lnSpc>
                <a:spcPct val="110000"/>
              </a:lnSpc>
              <a:spcBef>
                <a:spcPts val="0"/>
              </a:spcBef>
              <a:spcAft>
                <a:spcPts val="600"/>
              </a:spcAft>
              <a:buNone/>
            </a:pPr>
            <a:r>
              <a:rPr lang="en-US" sz="1800" dirty="0"/>
              <a:t>Members will have a single lead care manager who will coordinate care and services among the physical, behavioral, dental, developmental, and social services delivery systems.</a:t>
            </a:r>
          </a:p>
          <a:p>
            <a:pPr marL="114300" indent="0" algn="just">
              <a:lnSpc>
                <a:spcPct val="110000"/>
              </a:lnSpc>
              <a:spcBef>
                <a:spcPts val="0"/>
              </a:spcBef>
              <a:spcAft>
                <a:spcPts val="600"/>
              </a:spcAft>
              <a:buNone/>
            </a:pPr>
            <a:r>
              <a:rPr lang="en-US" sz="1800" dirty="0"/>
              <a:t>ECM Includes: </a:t>
            </a:r>
          </a:p>
          <a:p>
            <a:pPr algn="just">
              <a:spcBef>
                <a:spcPts val="0"/>
              </a:spcBef>
              <a:spcAft>
                <a:spcPts val="600"/>
              </a:spcAft>
              <a:buClr>
                <a:srgbClr val="0064A4"/>
              </a:buClr>
            </a:pPr>
            <a:r>
              <a:rPr lang="en-US" sz="1800" dirty="0"/>
              <a:t>Comprehensive assessment and care management plan</a:t>
            </a:r>
          </a:p>
          <a:p>
            <a:pPr algn="just">
              <a:spcBef>
                <a:spcPts val="0"/>
              </a:spcBef>
              <a:spcAft>
                <a:spcPts val="600"/>
              </a:spcAft>
              <a:buClr>
                <a:srgbClr val="0064A4"/>
              </a:buClr>
            </a:pPr>
            <a:r>
              <a:rPr lang="en-US" sz="1800" dirty="0"/>
              <a:t>Care coordination and integrating services of cost-effective, quality direct health care services</a:t>
            </a:r>
          </a:p>
          <a:p>
            <a:pPr algn="just">
              <a:spcBef>
                <a:spcPts val="0"/>
              </a:spcBef>
              <a:spcAft>
                <a:spcPts val="600"/>
              </a:spcAft>
              <a:buClr>
                <a:srgbClr val="0064A4"/>
              </a:buClr>
            </a:pPr>
            <a:r>
              <a:rPr lang="en-US" sz="1800" dirty="0"/>
              <a:t>Connection to community resources for indirect care needs</a:t>
            </a:r>
          </a:p>
          <a:p>
            <a:pPr algn="just">
              <a:spcBef>
                <a:spcPts val="0"/>
              </a:spcBef>
              <a:spcAft>
                <a:spcPts val="600"/>
              </a:spcAft>
              <a:buClr>
                <a:srgbClr val="0064A4"/>
              </a:buClr>
            </a:pPr>
            <a:r>
              <a:rPr lang="en-US" sz="1800" dirty="0"/>
              <a:t>Improving health outcomes by addressing social determinants of health, such as environment, education and access to quality health care</a:t>
            </a:r>
          </a:p>
        </p:txBody>
      </p:sp>
      <p:sp>
        <p:nvSpPr>
          <p:cNvPr id="4" name="Slide Number Placeholder 3">
            <a:extLst>
              <a:ext uri="{FF2B5EF4-FFF2-40B4-BE49-F238E27FC236}">
                <a16:creationId xmlns:a16="http://schemas.microsoft.com/office/drawing/2014/main" id="{974B3FED-98C0-46F3-BC51-8D08DAA2A112}"/>
              </a:ext>
            </a:extLst>
          </p:cNvPr>
          <p:cNvSpPr>
            <a:spLocks noGrp="1"/>
          </p:cNvSpPr>
          <p:nvPr>
            <p:ph type="sldNum" sz="quarter" idx="12"/>
          </p:nvPr>
        </p:nvSpPr>
        <p:spPr/>
        <p:txBody>
          <a:bodyPr/>
          <a:lstStyle/>
          <a:p>
            <a:fld id="{839BD1D2-6DB2-408B-A2BF-D067DFF0EF98}" type="slidenum">
              <a:rPr lang="en-US" smtClean="0"/>
              <a:t>21</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CF5BF8CE-D482-4D48-AA13-51EE7F40CD7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836890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2772-F4AA-49C6-A0A8-0EA1186E1BD6}"/>
              </a:ext>
            </a:extLst>
          </p:cNvPr>
          <p:cNvSpPr>
            <a:spLocks noGrp="1"/>
          </p:cNvSpPr>
          <p:nvPr>
            <p:ph type="title"/>
          </p:nvPr>
        </p:nvSpPr>
        <p:spPr/>
        <p:txBody>
          <a:bodyPr/>
          <a:lstStyle/>
          <a:p>
            <a:pPr algn="ctr"/>
            <a:r>
              <a:rPr lang="en-US" sz="3600" dirty="0">
                <a:solidFill>
                  <a:srgbClr val="0064A4"/>
                </a:solidFill>
              </a:rPr>
              <a:t>Community Supports</a:t>
            </a:r>
          </a:p>
        </p:txBody>
      </p:sp>
      <p:sp>
        <p:nvSpPr>
          <p:cNvPr id="3" name="Content Placeholder 2">
            <a:extLst>
              <a:ext uri="{FF2B5EF4-FFF2-40B4-BE49-F238E27FC236}">
                <a16:creationId xmlns:a16="http://schemas.microsoft.com/office/drawing/2014/main" id="{1DD93F71-E1C8-457C-B8F1-B8BA4700A538}"/>
              </a:ext>
            </a:extLst>
          </p:cNvPr>
          <p:cNvSpPr>
            <a:spLocks noGrp="1"/>
          </p:cNvSpPr>
          <p:nvPr>
            <p:ph idx="1"/>
          </p:nvPr>
        </p:nvSpPr>
        <p:spPr/>
        <p:txBody>
          <a:bodyPr>
            <a:normAutofit/>
          </a:bodyPr>
          <a:lstStyle/>
          <a:p>
            <a:pPr marL="114300" indent="0" algn="just">
              <a:spcBef>
                <a:spcPts val="0"/>
              </a:spcBef>
              <a:spcAft>
                <a:spcPts val="600"/>
              </a:spcAft>
              <a:buNone/>
            </a:pPr>
            <a:r>
              <a:rPr lang="en-US" sz="1800" dirty="0"/>
              <a:t>Community Supports are services that helps address a member’s health-related social needs and helps members live healthier lives. These services are provided as a substitute to, or to avoid, other covered services, such as a hospital or skilled nursing facility admission or a discharge delay.</a:t>
            </a:r>
          </a:p>
          <a:p>
            <a:pPr marL="114300" indent="0" algn="just">
              <a:spcBef>
                <a:spcPts val="0"/>
              </a:spcBef>
              <a:spcAft>
                <a:spcPts val="600"/>
              </a:spcAft>
              <a:buClr>
                <a:schemeClr val="tx2"/>
              </a:buClr>
              <a:buNone/>
            </a:pPr>
            <a:r>
              <a:rPr lang="en-US" sz="1800" dirty="0"/>
              <a:t>Community Supports can only be covered if:</a:t>
            </a:r>
          </a:p>
          <a:p>
            <a:pPr algn="just">
              <a:spcBef>
                <a:spcPts val="0"/>
              </a:spcBef>
              <a:spcAft>
                <a:spcPts val="600"/>
              </a:spcAft>
              <a:buClr>
                <a:srgbClr val="0064A4"/>
              </a:buClr>
            </a:pPr>
            <a:r>
              <a:rPr lang="en-US" sz="1800" dirty="0"/>
              <a:t>The state determines the service is a medically appropriate and cost-effective substitute or setting for the State Plan service</a:t>
            </a:r>
          </a:p>
          <a:p>
            <a:pPr algn="just">
              <a:spcBef>
                <a:spcPts val="0"/>
              </a:spcBef>
              <a:spcAft>
                <a:spcPts val="600"/>
              </a:spcAft>
              <a:buClr>
                <a:srgbClr val="0064A4"/>
              </a:buClr>
            </a:pPr>
            <a:r>
              <a:rPr lang="en-US" sz="1800" dirty="0"/>
              <a:t>The services are optional for the managed care plan to provide</a:t>
            </a:r>
          </a:p>
          <a:p>
            <a:pPr algn="just">
              <a:spcBef>
                <a:spcPts val="0"/>
              </a:spcBef>
              <a:spcAft>
                <a:spcPts val="600"/>
              </a:spcAft>
              <a:buClr>
                <a:srgbClr val="0064A4"/>
              </a:buClr>
            </a:pPr>
            <a:r>
              <a:rPr lang="en-US" sz="1800" dirty="0"/>
              <a:t>The services are optional for members, and they aren’t required to use </a:t>
            </a:r>
          </a:p>
          <a:p>
            <a:pPr algn="just">
              <a:spcBef>
                <a:spcPts val="0"/>
              </a:spcBef>
              <a:spcAft>
                <a:spcPts val="600"/>
              </a:spcAft>
              <a:buClr>
                <a:srgbClr val="0064A4"/>
              </a:buClr>
            </a:pPr>
            <a:r>
              <a:rPr lang="en-US" sz="1800" dirty="0"/>
              <a:t>Services are authorized and identified in the state’s Medi-Cal MCP contracts</a:t>
            </a:r>
          </a:p>
          <a:p>
            <a:pPr algn="just">
              <a:spcBef>
                <a:spcPts val="0"/>
              </a:spcBef>
              <a:spcAft>
                <a:spcPts val="600"/>
              </a:spcAft>
              <a:buClr>
                <a:schemeClr val="tx2"/>
              </a:buClr>
            </a:pPr>
            <a:endParaRPr lang="en-US" sz="1800" dirty="0"/>
          </a:p>
          <a:p>
            <a:pPr marL="114300" indent="0" algn="just">
              <a:spcBef>
                <a:spcPts val="0"/>
              </a:spcBef>
              <a:spcAft>
                <a:spcPts val="600"/>
              </a:spcAft>
              <a:buClr>
                <a:schemeClr val="tx2"/>
              </a:buClr>
              <a:buNone/>
            </a:pPr>
            <a:r>
              <a:rPr lang="en-US" sz="1800" dirty="0"/>
              <a:t>For a list of community support services available, please go to the website: </a:t>
            </a:r>
            <a:r>
              <a:rPr lang="en-US" sz="1800" dirty="0">
                <a:hlinkClick r:id="rId3"/>
              </a:rPr>
              <a:t>Community Supports (caloptima.org)</a:t>
            </a:r>
            <a:endParaRPr lang="en-US" sz="1800" dirty="0"/>
          </a:p>
        </p:txBody>
      </p:sp>
      <p:sp>
        <p:nvSpPr>
          <p:cNvPr id="4" name="Slide Number Placeholder 3">
            <a:extLst>
              <a:ext uri="{FF2B5EF4-FFF2-40B4-BE49-F238E27FC236}">
                <a16:creationId xmlns:a16="http://schemas.microsoft.com/office/drawing/2014/main" id="{BB369E2D-9C44-46F8-936D-0A579AB4B3C1}"/>
              </a:ext>
            </a:extLst>
          </p:cNvPr>
          <p:cNvSpPr>
            <a:spLocks noGrp="1"/>
          </p:cNvSpPr>
          <p:nvPr>
            <p:ph type="sldNum" sz="quarter" idx="12"/>
          </p:nvPr>
        </p:nvSpPr>
        <p:spPr/>
        <p:txBody>
          <a:bodyPr/>
          <a:lstStyle/>
          <a:p>
            <a:fld id="{839BD1D2-6DB2-408B-A2BF-D067DFF0EF98}" type="slidenum">
              <a:rPr lang="en-US" smtClean="0"/>
              <a:t>22</a:t>
            </a:fld>
            <a:endParaRPr lang="en-US" dirty="0"/>
          </a:p>
        </p:txBody>
      </p:sp>
      <p:pic>
        <p:nvPicPr>
          <p:cNvPr id="7" name="Graphic 6" descr="Caret Up with solid fill">
            <a:hlinkClick r:id="rId4" action="ppaction://hlinksldjump"/>
            <a:extLst>
              <a:ext uri="{FF2B5EF4-FFF2-40B4-BE49-F238E27FC236}">
                <a16:creationId xmlns:a16="http://schemas.microsoft.com/office/drawing/2014/main" id="{FE2786C0-A626-42DF-AE95-72577B60070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663077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Long-Term Services and Supports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23</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F0D45A92-2C9F-4669-8879-9E84FC4268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521026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44896-D6FE-45D8-AFBB-246B403AAEBE}"/>
              </a:ext>
            </a:extLst>
          </p:cNvPr>
          <p:cNvSpPr>
            <a:spLocks noGrp="1"/>
          </p:cNvSpPr>
          <p:nvPr>
            <p:ph type="title"/>
          </p:nvPr>
        </p:nvSpPr>
        <p:spPr/>
        <p:txBody>
          <a:bodyPr/>
          <a:lstStyle/>
          <a:p>
            <a:pPr algn="ctr"/>
            <a:r>
              <a:rPr lang="en-US" sz="3600" dirty="0">
                <a:solidFill>
                  <a:srgbClr val="0064A4"/>
                </a:solidFill>
              </a:rPr>
              <a:t>Long-Term Services and Supports</a:t>
            </a:r>
          </a:p>
        </p:txBody>
      </p:sp>
      <p:sp>
        <p:nvSpPr>
          <p:cNvPr id="3" name="Content Placeholder 2">
            <a:extLst>
              <a:ext uri="{FF2B5EF4-FFF2-40B4-BE49-F238E27FC236}">
                <a16:creationId xmlns:a16="http://schemas.microsoft.com/office/drawing/2014/main" id="{33EAE6F4-693D-4CD0-9CCC-258222518651}"/>
              </a:ext>
            </a:extLst>
          </p:cNvPr>
          <p:cNvSpPr>
            <a:spLocks noGrp="1"/>
          </p:cNvSpPr>
          <p:nvPr>
            <p:ph idx="1"/>
          </p:nvPr>
        </p:nvSpPr>
        <p:spPr>
          <a:xfrm>
            <a:off x="457200" y="1600200"/>
            <a:ext cx="7708828" cy="4800600"/>
          </a:xfrm>
        </p:spPr>
        <p:txBody>
          <a:bodyPr>
            <a:noAutofit/>
          </a:bodyPr>
          <a:lstStyle/>
          <a:p>
            <a:pPr marL="91440" indent="0" algn="just">
              <a:spcBef>
                <a:spcPts val="0"/>
              </a:spcBef>
              <a:spcAft>
                <a:spcPts val="600"/>
              </a:spcAft>
              <a:buNone/>
            </a:pPr>
            <a:r>
              <a:rPr lang="en-US" sz="1800" dirty="0"/>
              <a:t>CalOptima Health administers the following Long-Term Support Services (LTSS):</a:t>
            </a:r>
          </a:p>
          <a:p>
            <a:pPr algn="just">
              <a:spcBef>
                <a:spcPts val="0"/>
              </a:spcBef>
              <a:spcAft>
                <a:spcPts val="600"/>
              </a:spcAft>
              <a:buClr>
                <a:srgbClr val="0064A4"/>
              </a:buClr>
            </a:pPr>
            <a:r>
              <a:rPr lang="en-US" sz="1800" dirty="0"/>
              <a:t>Long-term care (LTC) as a Medi-Cal managed care plan benefit</a:t>
            </a:r>
          </a:p>
          <a:p>
            <a:pPr algn="just">
              <a:spcBef>
                <a:spcPts val="0"/>
              </a:spcBef>
              <a:spcAft>
                <a:spcPts val="600"/>
              </a:spcAft>
              <a:buClr>
                <a:srgbClr val="0064A4"/>
              </a:buClr>
            </a:pPr>
            <a:r>
              <a:rPr lang="en-US" sz="1800" dirty="0"/>
              <a:t>Community-Based Adult Services (CBAS) as a Medi-Cal managed care benefit</a:t>
            </a:r>
          </a:p>
          <a:p>
            <a:pPr algn="just">
              <a:spcBef>
                <a:spcPts val="0"/>
              </a:spcBef>
              <a:spcAft>
                <a:spcPts val="600"/>
              </a:spcAft>
              <a:buClr>
                <a:srgbClr val="0064A4"/>
              </a:buClr>
            </a:pPr>
            <a:r>
              <a:rPr lang="en-US" sz="1800" dirty="0"/>
              <a:t>Multipurpose Senior Services Program (MSSP) as a Medi-Cal managed care plan benefit</a:t>
            </a:r>
          </a:p>
          <a:p>
            <a:pPr algn="just">
              <a:spcBef>
                <a:spcPts val="0"/>
              </a:spcBef>
              <a:spcAft>
                <a:spcPts val="600"/>
              </a:spcAft>
              <a:buClr>
                <a:srgbClr val="0064A4"/>
              </a:buClr>
            </a:pPr>
            <a:r>
              <a:rPr lang="en-US" sz="1800" dirty="0"/>
              <a:t>IHSS: For Initial referrals only for In-Home Supportive Services (IHSS)</a:t>
            </a:r>
          </a:p>
          <a:p>
            <a:pPr marL="114300" indent="0" algn="just">
              <a:spcBef>
                <a:spcPts val="0"/>
              </a:spcBef>
              <a:spcAft>
                <a:spcPts val="600"/>
              </a:spcAft>
              <a:buNone/>
            </a:pPr>
            <a:r>
              <a:rPr lang="en-US" sz="1800" b="1" dirty="0">
                <a:solidFill>
                  <a:srgbClr val="0064A4"/>
                </a:solidFill>
              </a:rPr>
              <a:t>Who should be referred to LTSS? </a:t>
            </a:r>
            <a:r>
              <a:rPr lang="en-US" sz="1800" dirty="0"/>
              <a:t>Members who:</a:t>
            </a:r>
          </a:p>
          <a:p>
            <a:pPr algn="just">
              <a:spcBef>
                <a:spcPts val="0"/>
              </a:spcBef>
              <a:spcAft>
                <a:spcPts val="600"/>
              </a:spcAft>
              <a:buClr>
                <a:srgbClr val="0064A4"/>
              </a:buClr>
            </a:pPr>
            <a:r>
              <a:rPr lang="en-US" sz="1800" dirty="0"/>
              <a:t>Need social support</a:t>
            </a:r>
          </a:p>
          <a:p>
            <a:pPr algn="just">
              <a:spcBef>
                <a:spcPts val="0"/>
              </a:spcBef>
              <a:spcAft>
                <a:spcPts val="600"/>
              </a:spcAft>
              <a:buClr>
                <a:srgbClr val="0064A4"/>
              </a:buClr>
            </a:pPr>
            <a:r>
              <a:rPr lang="en-US" sz="1800" dirty="0"/>
              <a:t>Need assistance with activities of daily living</a:t>
            </a:r>
          </a:p>
          <a:p>
            <a:pPr algn="just">
              <a:spcBef>
                <a:spcPts val="0"/>
              </a:spcBef>
              <a:spcAft>
                <a:spcPts val="600"/>
              </a:spcAft>
              <a:buClr>
                <a:srgbClr val="0064A4"/>
              </a:buClr>
            </a:pPr>
            <a:r>
              <a:rPr lang="en-US" sz="1800" dirty="0"/>
              <a:t>Qualify for a nursing home but want to stay at home</a:t>
            </a:r>
          </a:p>
          <a:p>
            <a:pPr algn="just">
              <a:spcBef>
                <a:spcPts val="0"/>
              </a:spcBef>
              <a:spcAft>
                <a:spcPts val="600"/>
              </a:spcAft>
              <a:buClr>
                <a:srgbClr val="0064A4"/>
              </a:buClr>
            </a:pPr>
            <a:r>
              <a:rPr lang="en-US" sz="1800" dirty="0"/>
              <a:t>Need caregiver support</a:t>
            </a:r>
          </a:p>
          <a:p>
            <a:pPr algn="just">
              <a:spcBef>
                <a:spcPts val="0"/>
              </a:spcBef>
              <a:spcAft>
                <a:spcPts val="600"/>
              </a:spcAft>
              <a:buClr>
                <a:srgbClr val="0064A4"/>
              </a:buClr>
            </a:pPr>
            <a:r>
              <a:rPr lang="en-US" sz="1800" dirty="0"/>
              <a:t>Have issues with current LTSS services</a:t>
            </a:r>
          </a:p>
          <a:p>
            <a:pPr algn="just">
              <a:spcBef>
                <a:spcPts val="0"/>
              </a:spcBef>
              <a:spcAft>
                <a:spcPts val="600"/>
              </a:spcAft>
              <a:buClr>
                <a:srgbClr val="0064A4"/>
              </a:buClr>
            </a:pPr>
            <a:r>
              <a:rPr lang="en-US" sz="1800" dirty="0"/>
              <a:t>Indicate they need more support</a:t>
            </a:r>
          </a:p>
          <a:p>
            <a:pPr algn="just">
              <a:spcBef>
                <a:spcPts val="0"/>
              </a:spcBef>
              <a:spcAft>
                <a:spcPts val="600"/>
              </a:spcAft>
              <a:buClr>
                <a:srgbClr val="0064A4"/>
              </a:buClr>
            </a:pPr>
            <a:r>
              <a:rPr lang="en-US" sz="1800" dirty="0"/>
              <a:t>Have a history of repeated hospitalization</a:t>
            </a:r>
          </a:p>
          <a:p>
            <a:pPr algn="just">
              <a:spcBef>
                <a:spcPts val="0"/>
              </a:spcBef>
              <a:spcAft>
                <a:spcPts val="600"/>
              </a:spcAft>
              <a:buClr>
                <a:srgbClr val="0064A4"/>
              </a:buClr>
            </a:pPr>
            <a:r>
              <a:rPr lang="en-US" sz="1800" dirty="0"/>
              <a:t>Request non-medical help</a:t>
            </a:r>
          </a:p>
        </p:txBody>
      </p:sp>
      <p:sp>
        <p:nvSpPr>
          <p:cNvPr id="4" name="Slide Number Placeholder 3">
            <a:extLst>
              <a:ext uri="{FF2B5EF4-FFF2-40B4-BE49-F238E27FC236}">
                <a16:creationId xmlns:a16="http://schemas.microsoft.com/office/drawing/2014/main" id="{CA7C8E4A-4401-424E-A096-BD5ABF152B08}"/>
              </a:ext>
            </a:extLst>
          </p:cNvPr>
          <p:cNvSpPr>
            <a:spLocks noGrp="1"/>
          </p:cNvSpPr>
          <p:nvPr>
            <p:ph type="sldNum" sz="quarter" idx="12"/>
          </p:nvPr>
        </p:nvSpPr>
        <p:spPr/>
        <p:txBody>
          <a:bodyPr/>
          <a:lstStyle/>
          <a:p>
            <a:fld id="{839BD1D2-6DB2-408B-A2BF-D067DFF0EF98}" type="slidenum">
              <a:rPr lang="en-US" smtClean="0"/>
              <a:t>24</a:t>
            </a:fld>
            <a:endParaRPr lang="en-US" dirty="0"/>
          </a:p>
        </p:txBody>
      </p:sp>
      <p:pic>
        <p:nvPicPr>
          <p:cNvPr id="6" name="Graphic 5" descr="Caret Up with solid fill">
            <a:hlinkClick r:id="rId3" action="ppaction://hlinksldjump"/>
            <a:extLst>
              <a:ext uri="{FF2B5EF4-FFF2-40B4-BE49-F238E27FC236}">
                <a16:creationId xmlns:a16="http://schemas.microsoft.com/office/drawing/2014/main" id="{0FC0F36D-DFA4-4686-9697-A2009DAE8A2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744581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44896-D6FE-45D8-AFBB-246B403AAEBE}"/>
              </a:ext>
            </a:extLst>
          </p:cNvPr>
          <p:cNvSpPr>
            <a:spLocks noGrp="1"/>
          </p:cNvSpPr>
          <p:nvPr>
            <p:ph type="title"/>
          </p:nvPr>
        </p:nvSpPr>
        <p:spPr/>
        <p:txBody>
          <a:bodyPr/>
          <a:lstStyle/>
          <a:p>
            <a:pPr algn="ctr"/>
            <a:r>
              <a:rPr lang="en-US" sz="3600" dirty="0">
                <a:solidFill>
                  <a:srgbClr val="0064A4"/>
                </a:solidFill>
              </a:rPr>
              <a:t>Community-Based Adult Services</a:t>
            </a:r>
          </a:p>
        </p:txBody>
      </p:sp>
      <p:sp>
        <p:nvSpPr>
          <p:cNvPr id="3" name="Content Placeholder 2">
            <a:extLst>
              <a:ext uri="{FF2B5EF4-FFF2-40B4-BE49-F238E27FC236}">
                <a16:creationId xmlns:a16="http://schemas.microsoft.com/office/drawing/2014/main" id="{33EAE6F4-693D-4CD0-9CCC-258222518651}"/>
              </a:ext>
            </a:extLst>
          </p:cNvPr>
          <p:cNvSpPr>
            <a:spLocks noGrp="1"/>
          </p:cNvSpPr>
          <p:nvPr>
            <p:ph idx="1"/>
          </p:nvPr>
        </p:nvSpPr>
        <p:spPr/>
        <p:txBody>
          <a:bodyPr>
            <a:noAutofit/>
          </a:bodyPr>
          <a:lstStyle/>
          <a:p>
            <a:pPr marL="114300" indent="0" algn="just">
              <a:spcBef>
                <a:spcPts val="0"/>
              </a:spcBef>
              <a:spcAft>
                <a:spcPts val="600"/>
              </a:spcAft>
              <a:buNone/>
            </a:pPr>
            <a:r>
              <a:rPr lang="en-US" sz="1800" dirty="0"/>
              <a:t>Community-Based Adult Services (CBAS) offers services to frail older adults or adults with disabilities, to restore or maintain their capacity for self-care and delay moving into an institutionalized setting. </a:t>
            </a:r>
          </a:p>
          <a:p>
            <a:pPr marL="114300" indent="0" algn="just">
              <a:spcBef>
                <a:spcPts val="0"/>
              </a:spcBef>
              <a:spcAft>
                <a:spcPts val="600"/>
              </a:spcAft>
              <a:buNone/>
            </a:pPr>
            <a:endParaRPr lang="en-US" sz="1800" dirty="0"/>
          </a:p>
          <a:p>
            <a:pPr marL="114300" indent="0" algn="just">
              <a:spcBef>
                <a:spcPts val="0"/>
              </a:spcBef>
              <a:spcAft>
                <a:spcPts val="600"/>
              </a:spcAft>
              <a:buNone/>
            </a:pPr>
            <a:r>
              <a:rPr lang="en-US" sz="1800" dirty="0"/>
              <a:t>CalOptima Health is responsible for determining CBAS eligibility and medical necessity criteria. </a:t>
            </a:r>
          </a:p>
          <a:p>
            <a:pPr algn="just">
              <a:spcBef>
                <a:spcPts val="0"/>
              </a:spcBef>
              <a:spcAft>
                <a:spcPts val="600"/>
              </a:spcAft>
              <a:buClr>
                <a:srgbClr val="0064A4"/>
              </a:buClr>
            </a:pPr>
            <a:r>
              <a:rPr lang="en-US" sz="1800" dirty="0"/>
              <a:t>CalOptima Health may receive an inquiry for CBAS from a variety of sources, including: CBAS center, a member or member’s authorized representative, a member’s PCP or Specialist, a member’s case manager or personal care coordinator. </a:t>
            </a:r>
          </a:p>
          <a:p>
            <a:pPr algn="just">
              <a:spcBef>
                <a:spcPts val="0"/>
              </a:spcBef>
              <a:spcAft>
                <a:spcPts val="600"/>
              </a:spcAft>
              <a:buClr>
                <a:srgbClr val="0064A4"/>
              </a:buClr>
            </a:pPr>
            <a:r>
              <a:rPr lang="en-US" sz="1800" dirty="0"/>
              <a:t>CalOptima Health may also initiate an evaluation based on the results of the member’s initial risk stratification or health risk assessment results.</a:t>
            </a:r>
          </a:p>
          <a:p>
            <a:pPr marL="114300" indent="0" algn="just">
              <a:spcBef>
                <a:spcPts val="0"/>
              </a:spcBef>
              <a:spcAft>
                <a:spcPts val="600"/>
              </a:spcAft>
              <a:buNone/>
            </a:pPr>
            <a:r>
              <a:rPr lang="en-US" sz="1800" dirty="0"/>
              <a:t>CalOptima Health’s LTSS staff shall process all CBAS benefit inquiries and CBAS authorizations requests. </a:t>
            </a:r>
          </a:p>
        </p:txBody>
      </p:sp>
      <p:sp>
        <p:nvSpPr>
          <p:cNvPr id="4" name="Slide Number Placeholder 3">
            <a:extLst>
              <a:ext uri="{FF2B5EF4-FFF2-40B4-BE49-F238E27FC236}">
                <a16:creationId xmlns:a16="http://schemas.microsoft.com/office/drawing/2014/main" id="{CA7C8E4A-4401-424E-A096-BD5ABF152B08}"/>
              </a:ext>
            </a:extLst>
          </p:cNvPr>
          <p:cNvSpPr>
            <a:spLocks noGrp="1"/>
          </p:cNvSpPr>
          <p:nvPr>
            <p:ph type="sldNum" sz="quarter" idx="12"/>
          </p:nvPr>
        </p:nvSpPr>
        <p:spPr/>
        <p:txBody>
          <a:bodyPr/>
          <a:lstStyle/>
          <a:p>
            <a:fld id="{839BD1D2-6DB2-408B-A2BF-D067DFF0EF98}" type="slidenum">
              <a:rPr lang="en-US" smtClean="0"/>
              <a:t>25</a:t>
            </a:fld>
            <a:endParaRPr lang="en-US" dirty="0"/>
          </a:p>
        </p:txBody>
      </p:sp>
      <p:pic>
        <p:nvPicPr>
          <p:cNvPr id="6" name="Graphic 5" descr="Caret Up with solid fill">
            <a:hlinkClick r:id="rId3" action="ppaction://hlinksldjump"/>
            <a:extLst>
              <a:ext uri="{FF2B5EF4-FFF2-40B4-BE49-F238E27FC236}">
                <a16:creationId xmlns:a16="http://schemas.microsoft.com/office/drawing/2014/main" id="{A19009FA-3C21-4589-86A7-D9315729BF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787238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Reporting Requirements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r>
              <a:rPr lang="en-US" dirty="0">
                <a:solidFill>
                  <a:srgbClr val="767679"/>
                </a:solidFill>
              </a:rPr>
              <a:t>Critical Incident Reporting</a:t>
            </a:r>
          </a:p>
          <a:p>
            <a:r>
              <a:rPr lang="en-US" dirty="0">
                <a:solidFill>
                  <a:srgbClr val="767679"/>
                </a:solidFill>
              </a:rPr>
              <a:t>Fraud, Waste, and Abuse</a:t>
            </a:r>
          </a:p>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26</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B0A96C60-76E9-42A3-837B-1AB5CDA3CC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421444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44896-D6FE-45D8-AFBB-246B403AAEBE}"/>
              </a:ext>
            </a:extLst>
          </p:cNvPr>
          <p:cNvSpPr>
            <a:spLocks noGrp="1"/>
          </p:cNvSpPr>
          <p:nvPr>
            <p:ph type="title"/>
          </p:nvPr>
        </p:nvSpPr>
        <p:spPr/>
        <p:txBody>
          <a:bodyPr/>
          <a:lstStyle/>
          <a:p>
            <a:pPr algn="ctr"/>
            <a:r>
              <a:rPr lang="en-US" sz="3600" dirty="0">
                <a:solidFill>
                  <a:srgbClr val="0064A4"/>
                </a:solidFill>
              </a:rPr>
              <a:t>Critical Incident Reporting</a:t>
            </a:r>
          </a:p>
        </p:txBody>
      </p:sp>
      <p:sp>
        <p:nvSpPr>
          <p:cNvPr id="3" name="Content Placeholder 2">
            <a:extLst>
              <a:ext uri="{FF2B5EF4-FFF2-40B4-BE49-F238E27FC236}">
                <a16:creationId xmlns:a16="http://schemas.microsoft.com/office/drawing/2014/main" id="{33EAE6F4-693D-4CD0-9CCC-258222518651}"/>
              </a:ext>
            </a:extLst>
          </p:cNvPr>
          <p:cNvSpPr>
            <a:spLocks noGrp="1"/>
          </p:cNvSpPr>
          <p:nvPr>
            <p:ph idx="1"/>
          </p:nvPr>
        </p:nvSpPr>
        <p:spPr/>
        <p:txBody>
          <a:bodyPr>
            <a:noAutofit/>
          </a:bodyPr>
          <a:lstStyle/>
          <a:p>
            <a:pPr marL="114300" indent="0" algn="just">
              <a:spcBef>
                <a:spcPts val="0"/>
              </a:spcBef>
              <a:spcAft>
                <a:spcPts val="600"/>
              </a:spcAft>
              <a:buNone/>
            </a:pPr>
            <a:r>
              <a:rPr lang="en-US" sz="1800" dirty="0"/>
              <a:t>Community-Based Adult Services centers shall report critical incidents to CalOptima Health using the CBAS Incident Report. Report must be sent to CalOptima Health’s QI Department within 24 hours of the findings, along with supporting documentation of the reportable incident, to </a:t>
            </a:r>
            <a:r>
              <a:rPr lang="en-US" sz="1800" dirty="0">
                <a:hlinkClick r:id="rId3"/>
              </a:rPr>
              <a:t>qualityofcare@caloptima.org</a:t>
            </a:r>
            <a:r>
              <a:rPr lang="en-US" sz="1800" dirty="0"/>
              <a:t> or fax to (657) 900-1615.</a:t>
            </a:r>
          </a:p>
          <a:p>
            <a:pPr marL="114300" indent="0" algn="just">
              <a:spcBef>
                <a:spcPts val="0"/>
              </a:spcBef>
              <a:spcAft>
                <a:spcPts val="600"/>
              </a:spcAft>
              <a:buNone/>
            </a:pPr>
            <a:r>
              <a:rPr lang="en-US" sz="1800" b="1" dirty="0">
                <a:solidFill>
                  <a:srgbClr val="0064A4"/>
                </a:solidFill>
              </a:rPr>
              <a:t>Critical Incidents:</a:t>
            </a:r>
          </a:p>
          <a:p>
            <a:pPr algn="just">
              <a:spcBef>
                <a:spcPts val="0"/>
              </a:spcBef>
              <a:spcAft>
                <a:spcPts val="600"/>
              </a:spcAft>
              <a:buClr>
                <a:srgbClr val="0064A4"/>
              </a:buClr>
            </a:pPr>
            <a:r>
              <a:rPr lang="en-US" sz="1800" dirty="0"/>
              <a:t>Mental anguish caused by willful use of offensive, abusive or demeaning language by caretaker</a:t>
            </a:r>
          </a:p>
          <a:p>
            <a:pPr algn="just">
              <a:spcBef>
                <a:spcPts val="0"/>
              </a:spcBef>
              <a:spcAft>
                <a:spcPts val="600"/>
              </a:spcAft>
              <a:buClr>
                <a:srgbClr val="0064A4"/>
              </a:buClr>
            </a:pPr>
            <a:r>
              <a:rPr lang="en-US" sz="1800" dirty="0"/>
              <a:t>Knowing, reckless or intentional acts of failures to act which cause injury or death to an individual, or which places that individual at risk of injury or death</a:t>
            </a:r>
          </a:p>
          <a:p>
            <a:pPr algn="just">
              <a:spcBef>
                <a:spcPts val="0"/>
              </a:spcBef>
              <a:spcAft>
                <a:spcPts val="600"/>
              </a:spcAft>
              <a:buClr>
                <a:srgbClr val="0064A4"/>
              </a:buClr>
            </a:pPr>
            <a:r>
              <a:rPr lang="en-US" sz="1800" dirty="0"/>
              <a:t>Rape or assault</a:t>
            </a:r>
          </a:p>
          <a:p>
            <a:pPr algn="just">
              <a:spcBef>
                <a:spcPts val="0"/>
              </a:spcBef>
              <a:spcAft>
                <a:spcPts val="600"/>
              </a:spcAft>
              <a:buClr>
                <a:srgbClr val="0064A4"/>
              </a:buClr>
            </a:pPr>
            <a:r>
              <a:rPr lang="en-US" sz="1800" dirty="0"/>
              <a:t>Corporal punishment or striking of an individual</a:t>
            </a:r>
          </a:p>
          <a:p>
            <a:pPr algn="just">
              <a:spcBef>
                <a:spcPts val="0"/>
              </a:spcBef>
              <a:spcAft>
                <a:spcPts val="600"/>
              </a:spcAft>
              <a:buClr>
                <a:srgbClr val="0064A4"/>
              </a:buClr>
            </a:pPr>
            <a:r>
              <a:rPr lang="en-US" sz="1800" dirty="0"/>
              <a:t>Unauthorized use or the use of excessive force in the placement of bodily restraints on an individual</a:t>
            </a:r>
          </a:p>
          <a:p>
            <a:pPr algn="just">
              <a:spcBef>
                <a:spcPts val="0"/>
              </a:spcBef>
              <a:spcAft>
                <a:spcPts val="600"/>
              </a:spcAft>
              <a:buClr>
                <a:srgbClr val="0064A4"/>
              </a:buClr>
            </a:pPr>
            <a:r>
              <a:rPr lang="en-US" sz="1800" dirty="0"/>
              <a:t>Use of bodily or chemical restraints on an individual which is not in compliance with federal or state laws and administrative regulations</a:t>
            </a:r>
          </a:p>
        </p:txBody>
      </p:sp>
      <p:sp>
        <p:nvSpPr>
          <p:cNvPr id="4" name="Slide Number Placeholder 3">
            <a:extLst>
              <a:ext uri="{FF2B5EF4-FFF2-40B4-BE49-F238E27FC236}">
                <a16:creationId xmlns:a16="http://schemas.microsoft.com/office/drawing/2014/main" id="{CA7C8E4A-4401-424E-A096-BD5ABF152B08}"/>
              </a:ext>
            </a:extLst>
          </p:cNvPr>
          <p:cNvSpPr>
            <a:spLocks noGrp="1"/>
          </p:cNvSpPr>
          <p:nvPr>
            <p:ph type="sldNum" sz="quarter" idx="12"/>
          </p:nvPr>
        </p:nvSpPr>
        <p:spPr/>
        <p:txBody>
          <a:bodyPr/>
          <a:lstStyle/>
          <a:p>
            <a:fld id="{839BD1D2-6DB2-408B-A2BF-D067DFF0EF98}" type="slidenum">
              <a:rPr lang="en-US" smtClean="0"/>
              <a:t>27</a:t>
            </a:fld>
            <a:endParaRPr lang="en-US" dirty="0"/>
          </a:p>
        </p:txBody>
      </p:sp>
      <p:pic>
        <p:nvPicPr>
          <p:cNvPr id="5" name="Graphic 4" descr="Caret Up with solid fill">
            <a:hlinkClick r:id="rId4" action="ppaction://hlinksldjump"/>
            <a:extLst>
              <a:ext uri="{FF2B5EF4-FFF2-40B4-BE49-F238E27FC236}">
                <a16:creationId xmlns:a16="http://schemas.microsoft.com/office/drawing/2014/main" id="{AB6FD6FB-4998-442A-B10D-82A5363EEFD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214780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2228C-7C20-46FD-8EDC-BDAD767E76C4}"/>
              </a:ext>
            </a:extLst>
          </p:cNvPr>
          <p:cNvSpPr>
            <a:spLocks noGrp="1"/>
          </p:cNvSpPr>
          <p:nvPr>
            <p:ph type="title"/>
          </p:nvPr>
        </p:nvSpPr>
        <p:spPr/>
        <p:txBody>
          <a:bodyPr/>
          <a:lstStyle/>
          <a:p>
            <a:pPr algn="ctr"/>
            <a:r>
              <a:rPr lang="en-US" sz="3600" dirty="0">
                <a:solidFill>
                  <a:srgbClr val="0064A4"/>
                </a:solidFill>
              </a:rPr>
              <a:t>Fraud, Waste, and Abuse</a:t>
            </a:r>
          </a:p>
        </p:txBody>
      </p:sp>
      <p:sp>
        <p:nvSpPr>
          <p:cNvPr id="3" name="Content Placeholder 2">
            <a:extLst>
              <a:ext uri="{FF2B5EF4-FFF2-40B4-BE49-F238E27FC236}">
                <a16:creationId xmlns:a16="http://schemas.microsoft.com/office/drawing/2014/main" id="{475CCA3E-DECB-4D1B-91A7-C05D7638DFB7}"/>
              </a:ext>
            </a:extLst>
          </p:cNvPr>
          <p:cNvSpPr>
            <a:spLocks noGrp="1"/>
          </p:cNvSpPr>
          <p:nvPr>
            <p:ph idx="1"/>
          </p:nvPr>
        </p:nvSpPr>
        <p:spPr/>
        <p:txBody>
          <a:bodyPr>
            <a:normAutofit fontScale="92500" lnSpcReduction="10000"/>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Federal and state regulations require CalOptima Health and CHA to work with its providers to identify and report potential cases of health care fraud, waste or abuse to law enforcement agencies. </a:t>
            </a:r>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How to Report Suspected Health Care Fraud</a:t>
            </a:r>
          </a:p>
          <a:p>
            <a:pPr marL="0" indent="0" algn="just">
              <a:spcBef>
                <a:spcPts val="0"/>
              </a:spcBef>
              <a:spcAft>
                <a:spcPts val="600"/>
              </a:spcAft>
              <a:buClr>
                <a:schemeClr val="tx2"/>
              </a:buClr>
              <a:buNone/>
            </a:pPr>
            <a:r>
              <a:rPr lang="en-US" sz="1800" dirty="0">
                <a:ea typeface="Calibri" panose="020F0502020204030204" pitchFamily="34" charset="0"/>
                <a:cs typeface="Times New Roman" panose="02020603050405020304" pitchFamily="18" charset="0"/>
              </a:rPr>
              <a:t>Please notify potential cases to CHA Compliance at </a:t>
            </a:r>
            <a:r>
              <a:rPr lang="en-US" sz="1800" dirty="0">
                <a:ea typeface="Calibri" panose="020F0502020204030204" pitchFamily="34" charset="0"/>
                <a:cs typeface="Times New Roman" panose="02020603050405020304" pitchFamily="18" charset="0"/>
                <a:hlinkClick r:id="rId2"/>
              </a:rPr>
              <a:t>chacompliance@choc.org</a:t>
            </a:r>
            <a:r>
              <a:rPr lang="en-US" sz="1800" dirty="0">
                <a:ea typeface="Calibri" panose="020F0502020204030204" pitchFamily="34" charset="0"/>
                <a:cs typeface="Times New Roman" panose="02020603050405020304" pitchFamily="18" charset="0"/>
              </a:rPr>
              <a:t>. </a:t>
            </a:r>
          </a:p>
          <a:p>
            <a:pPr marL="0" indent="0" algn="just">
              <a:spcBef>
                <a:spcPts val="0"/>
              </a:spcBef>
              <a:spcAft>
                <a:spcPts val="600"/>
              </a:spcAft>
              <a:buClr>
                <a:schemeClr val="tx2"/>
              </a:buClr>
              <a:buNone/>
            </a:pPr>
            <a:r>
              <a:rPr lang="en-US" sz="1800" dirty="0">
                <a:ea typeface="Calibri" panose="020F0502020204030204" pitchFamily="34" charset="0"/>
                <a:cs typeface="Times New Roman" panose="02020603050405020304" pitchFamily="18" charset="0"/>
              </a:rPr>
              <a:t>Suspected fraud or abuse should also be reported to CalOptima Health immediately.</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Complete the Suspected Fraud or Abuse Referral form and attach all supporting documents, making sure all items are clear and legible. To obtain a copy of the form, please access the Providers section of the CalOptima Health website. </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Email the form and supporting documents to </a:t>
            </a:r>
            <a:r>
              <a:rPr lang="en-US" sz="1800" dirty="0">
                <a:ea typeface="Calibri" panose="020F0502020204030204" pitchFamily="34" charset="0"/>
                <a:cs typeface="Times New Roman" panose="02020603050405020304" pitchFamily="18" charset="0"/>
                <a:hlinkClick r:id="rId3"/>
              </a:rPr>
              <a:t>fraud@caloptima.org</a:t>
            </a:r>
            <a:r>
              <a:rPr lang="en-US" sz="1800" dirty="0">
                <a:ea typeface="Calibri" panose="020F0502020204030204" pitchFamily="34" charset="0"/>
                <a:cs typeface="Times New Roman" panose="02020603050405020304" pitchFamily="18" charset="0"/>
              </a:rPr>
              <a:t> or fax the form and all supporting documents to CalOptima Health’s Office of Compliance at 714-481-6457.</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Contact the CalOptima Health Compliance and Ethics Hotline at (877) 837-4417. You may remain anonymous when calling the hotline</a:t>
            </a:r>
          </a:p>
          <a:p>
            <a:pPr marL="0" marR="0" indent="0" algn="just">
              <a:spcBef>
                <a:spcPts val="0"/>
              </a:spcBef>
              <a:spcAft>
                <a:spcPts val="600"/>
              </a:spcAft>
              <a:buNone/>
            </a:pPr>
            <a:endParaRPr lang="en-US" sz="1800" dirty="0">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FWA Training: </a:t>
            </a:r>
            <a:r>
              <a:rPr lang="en-US" sz="1800" dirty="0">
                <a:hlinkClick r:id="rId4"/>
              </a:rPr>
              <a:t>Fraud, Waste and Abuse (caloptima.org)</a:t>
            </a:r>
            <a:endParaRPr lang="en-US" sz="18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5FCA187-EC70-4AB3-97B4-56724DA88268}"/>
              </a:ext>
            </a:extLst>
          </p:cNvPr>
          <p:cNvSpPr>
            <a:spLocks noGrp="1"/>
          </p:cNvSpPr>
          <p:nvPr>
            <p:ph type="sldNum" sz="quarter" idx="12"/>
          </p:nvPr>
        </p:nvSpPr>
        <p:spPr/>
        <p:txBody>
          <a:bodyPr/>
          <a:lstStyle/>
          <a:p>
            <a:fld id="{839BD1D2-6DB2-408B-A2BF-D067DFF0EF98}" type="slidenum">
              <a:rPr lang="en-US" smtClean="0"/>
              <a:t>28</a:t>
            </a:fld>
            <a:endParaRPr lang="en-US" dirty="0"/>
          </a:p>
        </p:txBody>
      </p:sp>
      <p:pic>
        <p:nvPicPr>
          <p:cNvPr id="6" name="Graphic 5" descr="Caret Up with solid fill">
            <a:hlinkClick r:id="rId5" action="ppaction://hlinksldjump"/>
            <a:extLst>
              <a:ext uri="{FF2B5EF4-FFF2-40B4-BE49-F238E27FC236}">
                <a16:creationId xmlns:a16="http://schemas.microsoft.com/office/drawing/2014/main" id="{1C510DB6-A10C-4A52-9DFB-3FB5A1F594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03910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CFD5E5-CDE8-75B5-4986-F9A298DB12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DE7992-597E-A65B-60DC-725FCE2BA30B}"/>
              </a:ext>
            </a:extLst>
          </p:cNvPr>
          <p:cNvSpPr>
            <a:spLocks noGrp="1"/>
          </p:cNvSpPr>
          <p:nvPr>
            <p:ph type="title"/>
          </p:nvPr>
        </p:nvSpPr>
        <p:spPr/>
        <p:txBody>
          <a:bodyPr/>
          <a:lstStyle/>
          <a:p>
            <a:pPr algn="ctr"/>
            <a:r>
              <a:rPr lang="en-US" sz="3600" dirty="0">
                <a:solidFill>
                  <a:srgbClr val="0064A4"/>
                </a:solidFill>
              </a:rPr>
              <a:t>Additional Reporting</a:t>
            </a:r>
            <a:endParaRPr lang="en-US" dirty="0"/>
          </a:p>
        </p:txBody>
      </p:sp>
      <p:sp>
        <p:nvSpPr>
          <p:cNvPr id="3" name="Content Placeholder 2">
            <a:extLst>
              <a:ext uri="{FF2B5EF4-FFF2-40B4-BE49-F238E27FC236}">
                <a16:creationId xmlns:a16="http://schemas.microsoft.com/office/drawing/2014/main" id="{783FAEB7-D2B6-219D-FCDA-8904CD3FA65F}"/>
              </a:ext>
            </a:extLst>
          </p:cNvPr>
          <p:cNvSpPr>
            <a:spLocks noGrp="1"/>
          </p:cNvSpPr>
          <p:nvPr>
            <p:ph idx="1"/>
          </p:nvPr>
        </p:nvSpPr>
        <p:spPr/>
        <p:txBody>
          <a:bodyPr>
            <a:normAutofit fontScale="92500" lnSpcReduction="20000"/>
          </a:bodyPr>
          <a:lstStyle/>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Breach of PHI</a:t>
            </a:r>
            <a:endParaRPr lang="en-US" sz="1800" dirty="0">
              <a:cs typeface="Times New Roman" panose="02020603050405020304" pitchFamily="18" charset="0"/>
            </a:endParaRPr>
          </a:p>
          <a:p>
            <a:pPr marL="0" marR="0" indent="0" algn="just">
              <a:spcBef>
                <a:spcPts val="0"/>
              </a:spcBef>
              <a:spcAft>
                <a:spcPts val="600"/>
              </a:spcAft>
              <a:buNone/>
            </a:pPr>
            <a:r>
              <a:rPr lang="en-US" sz="1800" dirty="0"/>
              <a:t>If a provider becomes aware that a breach of PHI has occurred affecting any CHA member, whether caused by CalOptima Health, CHA, a delegated entity or an FDR, the provider should notify CHA and CalOptima Health immediately upon discovery. </a:t>
            </a:r>
          </a:p>
          <a:p>
            <a:pPr marL="0" marR="0" indent="0" algn="just">
              <a:spcBef>
                <a:spcPts val="0"/>
              </a:spcBef>
              <a:spcAft>
                <a:spcPts val="600"/>
              </a:spcAft>
              <a:buNone/>
            </a:pPr>
            <a:endParaRPr lang="en-US" sz="1800" b="1" dirty="0">
              <a:solidFill>
                <a:srgbClr val="0064A4"/>
              </a:solidFill>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endParaRPr lang="en-US" sz="1800" b="1" dirty="0">
              <a:solidFill>
                <a:srgbClr val="0064A4"/>
              </a:solidFill>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endParaRPr lang="en-US" sz="3500" b="1" dirty="0">
              <a:solidFill>
                <a:srgbClr val="0064A4"/>
              </a:solidFill>
              <a:effectLst/>
              <a:ea typeface="Calibri" panose="020F0502020204030204" pitchFamily="34" charset="0"/>
              <a:cs typeface="Times New Roman" panose="02020603050405020304" pitchFamily="18" charset="0"/>
            </a:endParaRPr>
          </a:p>
          <a:p>
            <a:pPr marL="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Quality of Care Issues</a:t>
            </a:r>
            <a:endParaRPr lang="en-US" sz="1800" dirty="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To report a potential quality of care issue, the issue should be directed to CalOptima Health at:</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	</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	</a:t>
            </a:r>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	</a:t>
            </a:r>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Please include the member’s name, CIN, provider’s full name and address, and a description of the issue or concern including the date(s) the incident occurred.</a:t>
            </a:r>
          </a:p>
        </p:txBody>
      </p:sp>
      <p:sp>
        <p:nvSpPr>
          <p:cNvPr id="4" name="Slide Number Placeholder 3">
            <a:extLst>
              <a:ext uri="{FF2B5EF4-FFF2-40B4-BE49-F238E27FC236}">
                <a16:creationId xmlns:a16="http://schemas.microsoft.com/office/drawing/2014/main" id="{3D423354-BBE1-A567-8CCA-2A4F3F1360F1}"/>
              </a:ext>
            </a:extLst>
          </p:cNvPr>
          <p:cNvSpPr>
            <a:spLocks noGrp="1"/>
          </p:cNvSpPr>
          <p:nvPr>
            <p:ph type="sldNum" sz="quarter" idx="12"/>
          </p:nvPr>
        </p:nvSpPr>
        <p:spPr/>
        <p:txBody>
          <a:bodyPr/>
          <a:lstStyle/>
          <a:p>
            <a:fld id="{839BD1D2-6DB2-408B-A2BF-D067DFF0EF98}" type="slidenum">
              <a:rPr lang="en-US" smtClean="0"/>
              <a:t>29</a:t>
            </a:fld>
            <a:endParaRPr lang="en-US" dirty="0"/>
          </a:p>
        </p:txBody>
      </p:sp>
      <p:pic>
        <p:nvPicPr>
          <p:cNvPr id="7" name="Graphic 6" descr="Caret Up with solid fill">
            <a:hlinkClick r:id="rId3" action="ppaction://hlinksldjump"/>
            <a:extLst>
              <a:ext uri="{FF2B5EF4-FFF2-40B4-BE49-F238E27FC236}">
                <a16:creationId xmlns:a16="http://schemas.microsoft.com/office/drawing/2014/main" id="{73F43D49-C857-5EE6-8708-3ED7C1C372E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graphicFrame>
        <p:nvGraphicFramePr>
          <p:cNvPr id="5" name="Table 4">
            <a:extLst>
              <a:ext uri="{FF2B5EF4-FFF2-40B4-BE49-F238E27FC236}">
                <a16:creationId xmlns:a16="http://schemas.microsoft.com/office/drawing/2014/main" id="{C236E920-6B36-3DD9-BA23-E001B5B6DF4F}"/>
              </a:ext>
            </a:extLst>
          </p:cNvPr>
          <p:cNvGraphicFramePr>
            <a:graphicFrameLocks noGrp="1"/>
          </p:cNvGraphicFramePr>
          <p:nvPr>
            <p:extLst>
              <p:ext uri="{D42A27DB-BD31-4B8C-83A1-F6EECF244321}">
                <p14:modId xmlns:p14="http://schemas.microsoft.com/office/powerpoint/2010/main" val="458653466"/>
              </p:ext>
            </p:extLst>
          </p:nvPr>
        </p:nvGraphicFramePr>
        <p:xfrm>
          <a:off x="990600" y="4419600"/>
          <a:ext cx="7086600" cy="11582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986405921"/>
                    </a:ext>
                  </a:extLst>
                </a:gridCol>
                <a:gridCol w="2590800">
                  <a:extLst>
                    <a:ext uri="{9D8B030D-6E8A-4147-A177-3AD203B41FA5}">
                      <a16:colId xmlns:a16="http://schemas.microsoft.com/office/drawing/2014/main" val="3588436000"/>
                    </a:ext>
                  </a:extLst>
                </a:gridCol>
                <a:gridCol w="1752600">
                  <a:extLst>
                    <a:ext uri="{9D8B030D-6E8A-4147-A177-3AD203B41FA5}">
                      <a16:colId xmlns:a16="http://schemas.microsoft.com/office/drawing/2014/main" val="2446896470"/>
                    </a:ext>
                  </a:extLst>
                </a:gridCol>
              </a:tblGrid>
              <a:tr h="370840">
                <a:tc>
                  <a:txBody>
                    <a:bodyPr/>
                    <a:lstStyle/>
                    <a:p>
                      <a:pPr algn="l"/>
                      <a:r>
                        <a:rPr lang="en-US" sz="1400" b="0" dirty="0">
                          <a:solidFill>
                            <a:schemeClr val="tx1"/>
                          </a:solidFill>
                        </a:rPr>
                        <a:t>Mail:</a:t>
                      </a:r>
                    </a:p>
                    <a:p>
                      <a:pPr algn="l"/>
                      <a:r>
                        <a:rPr lang="en-US" sz="1400" b="0" dirty="0">
                          <a:solidFill>
                            <a:schemeClr val="tx1"/>
                          </a:solidFill>
                        </a:rPr>
                        <a:t>CalOptima Health</a:t>
                      </a:r>
                    </a:p>
                    <a:p>
                      <a:pPr algn="l"/>
                      <a:r>
                        <a:rPr lang="en-US" sz="1400" b="0" dirty="0">
                          <a:solidFill>
                            <a:schemeClr val="tx1"/>
                          </a:solidFill>
                        </a:rPr>
                        <a:t>Attention: Quality Improvement</a:t>
                      </a:r>
                    </a:p>
                    <a:p>
                      <a:pPr algn="l"/>
                      <a:r>
                        <a:rPr lang="en-US" sz="1400" b="0" dirty="0">
                          <a:solidFill>
                            <a:schemeClr val="tx1"/>
                          </a:solidFill>
                        </a:rPr>
                        <a:t>505 City Parkway West</a:t>
                      </a:r>
                    </a:p>
                    <a:p>
                      <a:pPr algn="l"/>
                      <a:r>
                        <a:rPr lang="en-US" sz="1400" b="0" dirty="0">
                          <a:solidFill>
                            <a:schemeClr val="tx1"/>
                          </a:solidFill>
                        </a:rPr>
                        <a:t>Orange, CA 92868</a:t>
                      </a:r>
                    </a:p>
                  </a:txBody>
                  <a:tcPr>
                    <a:noFill/>
                  </a:tcPr>
                </a:tc>
                <a:tc>
                  <a:txBody>
                    <a:bodyPr/>
                    <a:lstStyle/>
                    <a:p>
                      <a:pPr algn="l"/>
                      <a:r>
                        <a:rPr lang="en-US" sz="1400" b="0" dirty="0">
                          <a:solidFill>
                            <a:schemeClr val="tx1"/>
                          </a:solidFill>
                        </a:rPr>
                        <a:t>Email:</a:t>
                      </a:r>
                    </a:p>
                    <a:p>
                      <a:pPr algn="l"/>
                      <a:r>
                        <a:rPr lang="en-US" sz="1400" b="0" dirty="0">
                          <a:solidFill>
                            <a:schemeClr val="tx1"/>
                          </a:solidFill>
                          <a:hlinkClick r:id="rId6"/>
                        </a:rPr>
                        <a:t>qualityofcare@caloptima.org</a:t>
                      </a:r>
                      <a:r>
                        <a:rPr lang="en-US" sz="1400" b="0" dirty="0">
                          <a:solidFill>
                            <a:schemeClr val="tx1"/>
                          </a:solidFill>
                        </a:rPr>
                        <a:t> </a:t>
                      </a:r>
                    </a:p>
                  </a:txBody>
                  <a:tcPr>
                    <a:noFill/>
                  </a:tcPr>
                </a:tc>
                <a:tc>
                  <a:txBody>
                    <a:bodyPr/>
                    <a:lstStyle/>
                    <a:p>
                      <a:pPr algn="l"/>
                      <a:r>
                        <a:rPr lang="en-US" sz="1400" b="0" dirty="0">
                          <a:solidFill>
                            <a:schemeClr val="tx1"/>
                          </a:solidFill>
                        </a:rPr>
                        <a:t>Fax: </a:t>
                      </a:r>
                    </a:p>
                    <a:p>
                      <a:pPr algn="l"/>
                      <a:r>
                        <a:rPr lang="en-US" sz="1400" b="0" dirty="0">
                          <a:solidFill>
                            <a:schemeClr val="tx1"/>
                          </a:solidFill>
                        </a:rPr>
                        <a:t>(657) 900-1615</a:t>
                      </a:r>
                    </a:p>
                  </a:txBody>
                  <a:tcPr>
                    <a:noFill/>
                  </a:tcPr>
                </a:tc>
                <a:extLst>
                  <a:ext uri="{0D108BD9-81ED-4DB2-BD59-A6C34878D82A}">
                    <a16:rowId xmlns:a16="http://schemas.microsoft.com/office/drawing/2014/main" val="151285827"/>
                  </a:ext>
                </a:extLst>
              </a:tr>
            </a:tbl>
          </a:graphicData>
        </a:graphic>
      </p:graphicFrame>
      <p:sp>
        <p:nvSpPr>
          <p:cNvPr id="6" name="TextBox 5">
            <a:extLst>
              <a:ext uri="{FF2B5EF4-FFF2-40B4-BE49-F238E27FC236}">
                <a16:creationId xmlns:a16="http://schemas.microsoft.com/office/drawing/2014/main" id="{636A9580-A4CB-8CE2-BF58-ECCBC314B2CB}"/>
              </a:ext>
            </a:extLst>
          </p:cNvPr>
          <p:cNvSpPr txBox="1"/>
          <p:nvPr/>
        </p:nvSpPr>
        <p:spPr>
          <a:xfrm>
            <a:off x="3352800" y="4495800"/>
            <a:ext cx="341760" cy="307777"/>
          </a:xfrm>
          <a:prstGeom prst="rect">
            <a:avLst/>
          </a:prstGeom>
          <a:noFill/>
        </p:spPr>
        <p:txBody>
          <a:bodyPr wrap="none" rtlCol="0">
            <a:spAutoFit/>
          </a:bodyPr>
          <a:lstStyle/>
          <a:p>
            <a:r>
              <a:rPr lang="en-US" sz="1400" dirty="0"/>
              <a:t>or</a:t>
            </a:r>
          </a:p>
        </p:txBody>
      </p:sp>
      <p:sp>
        <p:nvSpPr>
          <p:cNvPr id="9" name="TextBox 8">
            <a:extLst>
              <a:ext uri="{FF2B5EF4-FFF2-40B4-BE49-F238E27FC236}">
                <a16:creationId xmlns:a16="http://schemas.microsoft.com/office/drawing/2014/main" id="{466D9A28-C7D8-451B-BAD3-2A3659150039}"/>
              </a:ext>
            </a:extLst>
          </p:cNvPr>
          <p:cNvSpPr txBox="1"/>
          <p:nvPr/>
        </p:nvSpPr>
        <p:spPr>
          <a:xfrm>
            <a:off x="6019800" y="4495800"/>
            <a:ext cx="341760" cy="307777"/>
          </a:xfrm>
          <a:prstGeom prst="rect">
            <a:avLst/>
          </a:prstGeom>
          <a:noFill/>
        </p:spPr>
        <p:txBody>
          <a:bodyPr wrap="none" rtlCol="0">
            <a:spAutoFit/>
          </a:bodyPr>
          <a:lstStyle/>
          <a:p>
            <a:r>
              <a:rPr lang="en-US" sz="1400" dirty="0"/>
              <a:t>or</a:t>
            </a:r>
          </a:p>
        </p:txBody>
      </p:sp>
      <p:graphicFrame>
        <p:nvGraphicFramePr>
          <p:cNvPr id="10" name="Table 9">
            <a:extLst>
              <a:ext uri="{FF2B5EF4-FFF2-40B4-BE49-F238E27FC236}">
                <a16:creationId xmlns:a16="http://schemas.microsoft.com/office/drawing/2014/main" id="{43D3584B-2E48-58AE-3761-4DDB1426DA8E}"/>
              </a:ext>
            </a:extLst>
          </p:cNvPr>
          <p:cNvGraphicFramePr>
            <a:graphicFrameLocks noGrp="1"/>
          </p:cNvGraphicFramePr>
          <p:nvPr>
            <p:extLst>
              <p:ext uri="{D42A27DB-BD31-4B8C-83A1-F6EECF244321}">
                <p14:modId xmlns:p14="http://schemas.microsoft.com/office/powerpoint/2010/main" val="4273657291"/>
              </p:ext>
            </p:extLst>
          </p:nvPr>
        </p:nvGraphicFramePr>
        <p:xfrm>
          <a:off x="688304" y="2708080"/>
          <a:ext cx="7541295" cy="944880"/>
        </p:xfrm>
        <a:graphic>
          <a:graphicData uri="http://schemas.openxmlformats.org/drawingml/2006/table">
            <a:tbl>
              <a:tblPr firstRow="1" bandRow="1">
                <a:tableStyleId>{5C22544A-7EE6-4342-B048-85BDC9FD1C3A}</a:tableStyleId>
              </a:tblPr>
              <a:tblGrid>
                <a:gridCol w="2135037">
                  <a:extLst>
                    <a:ext uri="{9D8B030D-6E8A-4147-A177-3AD203B41FA5}">
                      <a16:colId xmlns:a16="http://schemas.microsoft.com/office/drawing/2014/main" val="2986405921"/>
                    </a:ext>
                  </a:extLst>
                </a:gridCol>
                <a:gridCol w="2846716">
                  <a:extLst>
                    <a:ext uri="{9D8B030D-6E8A-4147-A177-3AD203B41FA5}">
                      <a16:colId xmlns:a16="http://schemas.microsoft.com/office/drawing/2014/main" val="3588436000"/>
                    </a:ext>
                  </a:extLst>
                </a:gridCol>
                <a:gridCol w="2559542">
                  <a:extLst>
                    <a:ext uri="{9D8B030D-6E8A-4147-A177-3AD203B41FA5}">
                      <a16:colId xmlns:a16="http://schemas.microsoft.com/office/drawing/2014/main" val="2446896470"/>
                    </a:ext>
                  </a:extLst>
                </a:gridCol>
              </a:tblGrid>
              <a:tr h="370840">
                <a:tc>
                  <a:txBody>
                    <a:bodyPr/>
                    <a:lstStyle/>
                    <a:p>
                      <a:pPr algn="l"/>
                      <a:r>
                        <a:rPr lang="en-US" sz="1400" b="1" dirty="0">
                          <a:solidFill>
                            <a:schemeClr val="tx1"/>
                          </a:solidFill>
                        </a:rPr>
                        <a:t>CHA Compliance </a:t>
                      </a:r>
                    </a:p>
                    <a:p>
                      <a:pPr algn="l"/>
                      <a:r>
                        <a:rPr lang="en-US" sz="1400" b="0" dirty="0">
                          <a:solidFill>
                            <a:schemeClr val="tx1"/>
                          </a:solidFill>
                        </a:rPr>
                        <a:t>Email: </a:t>
                      </a:r>
                      <a:r>
                        <a:rPr lang="en-US" sz="1400" b="0" dirty="0">
                          <a:solidFill>
                            <a:schemeClr val="tx1"/>
                          </a:solidFill>
                          <a:hlinkClick r:id="rId7"/>
                        </a:rPr>
                        <a:t>chacompliance@choc.org</a:t>
                      </a:r>
                      <a:r>
                        <a:rPr lang="en-US" sz="1400" b="0" dirty="0">
                          <a:solidFill>
                            <a:schemeClr val="tx1"/>
                          </a:solidFill>
                        </a:rPr>
                        <a:t> </a:t>
                      </a:r>
                    </a:p>
                  </a:txBody>
                  <a:tcPr>
                    <a:noFill/>
                  </a:tcPr>
                </a:tc>
                <a:tc>
                  <a:txBody>
                    <a:bodyPr/>
                    <a:lstStyle/>
                    <a:p>
                      <a:pPr algn="l"/>
                      <a:r>
                        <a:rPr lang="en-US" sz="1400" b="1" dirty="0">
                          <a:solidFill>
                            <a:schemeClr val="tx1"/>
                          </a:solidFill>
                        </a:rPr>
                        <a:t>CHOC Corporate Compliance</a:t>
                      </a:r>
                    </a:p>
                    <a:p>
                      <a:pPr algn="l"/>
                      <a:r>
                        <a:rPr lang="en-US" sz="1400" b="0" dirty="0">
                          <a:solidFill>
                            <a:schemeClr val="tx1"/>
                          </a:solidFill>
                        </a:rPr>
                        <a:t>Phone: (877) 388-8588</a:t>
                      </a:r>
                    </a:p>
                    <a:p>
                      <a:pPr algn="l"/>
                      <a:r>
                        <a:rPr lang="en-US" sz="1400" b="0" dirty="0">
                          <a:solidFill>
                            <a:schemeClr val="tx1"/>
                          </a:solidFill>
                        </a:rPr>
                        <a:t>Email: </a:t>
                      </a:r>
                      <a:r>
                        <a:rPr lang="en-US" sz="1400" b="0" dirty="0">
                          <a:solidFill>
                            <a:schemeClr val="tx1"/>
                          </a:solidFill>
                          <a:hlinkClick r:id="rId8"/>
                        </a:rPr>
                        <a:t>compliancehotline@choc.org</a:t>
                      </a:r>
                      <a:r>
                        <a:rPr lang="en-US" sz="1400" b="0" dirty="0">
                          <a:solidFill>
                            <a:schemeClr val="tx1"/>
                          </a:solidFill>
                        </a:rPr>
                        <a:t> </a:t>
                      </a:r>
                    </a:p>
                  </a:txBody>
                  <a:tcPr>
                    <a:noFill/>
                  </a:tcPr>
                </a:tc>
                <a:tc>
                  <a:txBody>
                    <a:bodyPr/>
                    <a:lstStyle/>
                    <a:p>
                      <a:pPr algn="l"/>
                      <a:r>
                        <a:rPr lang="en-US" sz="1400" b="1" dirty="0">
                          <a:solidFill>
                            <a:schemeClr val="tx1"/>
                          </a:solidFill>
                        </a:rPr>
                        <a:t>CalOptima Health</a:t>
                      </a:r>
                    </a:p>
                    <a:p>
                      <a:pPr algn="l"/>
                      <a:r>
                        <a:rPr lang="en-US" sz="1400" b="0" dirty="0">
                          <a:solidFill>
                            <a:schemeClr val="tx1"/>
                          </a:solidFill>
                        </a:rPr>
                        <a:t>Phone: (888) 587-8088</a:t>
                      </a:r>
                    </a:p>
                    <a:p>
                      <a:pPr algn="l"/>
                      <a:r>
                        <a:rPr lang="en-US" sz="1400" b="0" i="1" dirty="0">
                          <a:solidFill>
                            <a:schemeClr val="tx1"/>
                          </a:solidFill>
                        </a:rPr>
                        <a:t>  </a:t>
                      </a:r>
                      <a:r>
                        <a:rPr lang="en-US" sz="1200" b="0" i="1" dirty="0">
                          <a:solidFill>
                            <a:schemeClr val="tx1"/>
                          </a:solidFill>
                        </a:rPr>
                        <a:t>*Ask for the Privacy Officer</a:t>
                      </a:r>
                    </a:p>
                    <a:p>
                      <a:pPr algn="l"/>
                      <a:r>
                        <a:rPr lang="en-US" sz="1400" b="0" dirty="0">
                          <a:solidFill>
                            <a:schemeClr val="tx1"/>
                          </a:solidFill>
                        </a:rPr>
                        <a:t>Email: </a:t>
                      </a:r>
                      <a:r>
                        <a:rPr lang="en-US" sz="1400" b="0" dirty="0">
                          <a:solidFill>
                            <a:schemeClr val="tx1"/>
                          </a:solidFill>
                          <a:hlinkClick r:id="rId9"/>
                        </a:rPr>
                        <a:t>privacy@caloptima.org</a:t>
                      </a:r>
                      <a:r>
                        <a:rPr lang="en-US" sz="1400" b="0" dirty="0">
                          <a:solidFill>
                            <a:schemeClr val="tx1"/>
                          </a:solidFill>
                        </a:rPr>
                        <a:t> </a:t>
                      </a:r>
                    </a:p>
                  </a:txBody>
                  <a:tcPr>
                    <a:noFill/>
                  </a:tcPr>
                </a:tc>
                <a:extLst>
                  <a:ext uri="{0D108BD9-81ED-4DB2-BD59-A6C34878D82A}">
                    <a16:rowId xmlns:a16="http://schemas.microsoft.com/office/drawing/2014/main" val="151285827"/>
                  </a:ext>
                </a:extLst>
              </a:tr>
            </a:tbl>
          </a:graphicData>
        </a:graphic>
      </p:graphicFrame>
    </p:spTree>
    <p:extLst>
      <p:ext uri="{BB962C8B-B14F-4D97-AF65-F5344CB8AC3E}">
        <p14:creationId xmlns:p14="http://schemas.microsoft.com/office/powerpoint/2010/main" val="217312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A46AE-763D-4FA6-945F-73C448E82C24}"/>
              </a:ext>
            </a:extLst>
          </p:cNvPr>
          <p:cNvSpPr>
            <a:spLocks noGrp="1"/>
          </p:cNvSpPr>
          <p:nvPr>
            <p:ph type="title"/>
          </p:nvPr>
        </p:nvSpPr>
        <p:spPr/>
        <p:txBody>
          <a:bodyPr/>
          <a:lstStyle/>
          <a:p>
            <a:pPr algn="ctr"/>
            <a:r>
              <a:rPr lang="en-US" b="1" dirty="0">
                <a:solidFill>
                  <a:srgbClr val="0064A4"/>
                </a:solidFill>
              </a:rPr>
              <a:t>Table of Contents</a:t>
            </a:r>
          </a:p>
        </p:txBody>
      </p:sp>
      <p:sp>
        <p:nvSpPr>
          <p:cNvPr id="3" name="Content Placeholder 2">
            <a:extLst>
              <a:ext uri="{FF2B5EF4-FFF2-40B4-BE49-F238E27FC236}">
                <a16:creationId xmlns:a16="http://schemas.microsoft.com/office/drawing/2014/main" id="{28C1BEAA-0E74-434A-833D-689D5EEE593E}"/>
              </a:ext>
            </a:extLst>
          </p:cNvPr>
          <p:cNvSpPr>
            <a:spLocks noGrp="1"/>
          </p:cNvSpPr>
          <p:nvPr>
            <p:ph idx="1"/>
          </p:nvPr>
        </p:nvSpPr>
        <p:spPr/>
        <p:txBody>
          <a:bodyPr>
            <a:noAutofit/>
          </a:bodyPr>
          <a:lstStyle/>
          <a:p>
            <a:pPr marL="114300" indent="0">
              <a:buNone/>
            </a:pPr>
            <a:r>
              <a:rPr lang="en-US" sz="1600" b="1" u="sng" dirty="0"/>
              <a:t>Section B: CalOptima Health Program</a:t>
            </a:r>
          </a:p>
          <a:p>
            <a:pPr lvl="1">
              <a:buClr>
                <a:srgbClr val="0064A4"/>
              </a:buClr>
              <a:buFont typeface="Wingdings" panose="05000000000000000000" pitchFamily="2" charset="2"/>
              <a:buChar char="§"/>
            </a:pPr>
            <a:r>
              <a:rPr lang="en-US" sz="1600" dirty="0">
                <a:hlinkClick r:id="rId2" action="ppaction://hlinksldjump"/>
              </a:rPr>
              <a:t>CalOptima Health Programs</a:t>
            </a:r>
            <a:endParaRPr lang="en-US" sz="1600" dirty="0"/>
          </a:p>
          <a:p>
            <a:pPr lvl="2">
              <a:buClr>
                <a:srgbClr val="0064A4"/>
              </a:buClr>
              <a:buFont typeface="Wingdings" panose="05000000000000000000" pitchFamily="2" charset="2"/>
              <a:buChar char="§"/>
            </a:pPr>
            <a:r>
              <a:rPr lang="en-US" sz="1600" dirty="0"/>
              <a:t>Whole Child Model (WCM) &amp; California Children’s Services (CCS) Program</a:t>
            </a:r>
          </a:p>
          <a:p>
            <a:pPr lvl="1">
              <a:buClr>
                <a:srgbClr val="0064A4"/>
              </a:buClr>
              <a:buFont typeface="Wingdings" panose="05000000000000000000" pitchFamily="2" charset="2"/>
              <a:buChar char="§"/>
            </a:pPr>
            <a:r>
              <a:rPr lang="en-US" sz="1600" dirty="0">
                <a:hlinkClick r:id="rId3" action="ppaction://hlinksldjump"/>
              </a:rPr>
              <a:t>California Advancing and Innovating Medi-Cal (</a:t>
            </a:r>
            <a:r>
              <a:rPr lang="en-US" sz="1600" dirty="0" err="1">
                <a:hlinkClick r:id="rId3" action="ppaction://hlinksldjump"/>
              </a:rPr>
              <a:t>CalAIM</a:t>
            </a:r>
            <a:r>
              <a:rPr lang="en-US" sz="1600" dirty="0">
                <a:hlinkClick r:id="rId3" action="ppaction://hlinksldjump"/>
              </a:rPr>
              <a:t>)</a:t>
            </a:r>
            <a:endParaRPr lang="en-US" sz="1600" dirty="0"/>
          </a:p>
          <a:p>
            <a:pPr lvl="2">
              <a:buClr>
                <a:srgbClr val="0064A4"/>
              </a:buClr>
              <a:buFont typeface="Wingdings" panose="05000000000000000000" pitchFamily="2" charset="2"/>
              <a:buChar char="§"/>
            </a:pPr>
            <a:r>
              <a:rPr lang="en-US" sz="1600" dirty="0"/>
              <a:t>Enhanced Care Management (ECM) &amp; Community Supports</a:t>
            </a:r>
          </a:p>
          <a:p>
            <a:pPr lvl="1">
              <a:buClr>
                <a:srgbClr val="0064A4"/>
              </a:buClr>
              <a:buFont typeface="Wingdings" panose="05000000000000000000" pitchFamily="2" charset="2"/>
              <a:buChar char="§"/>
            </a:pPr>
            <a:r>
              <a:rPr lang="en-US" sz="1600" dirty="0">
                <a:hlinkClick r:id="rId4" action="ppaction://hlinksldjump"/>
              </a:rPr>
              <a:t>Long-Term Support Services</a:t>
            </a:r>
            <a:endParaRPr lang="en-US" sz="1600" dirty="0"/>
          </a:p>
          <a:p>
            <a:pPr lvl="2">
              <a:buClr>
                <a:srgbClr val="0064A4"/>
              </a:buClr>
              <a:buFont typeface="Wingdings" panose="05000000000000000000" pitchFamily="2" charset="2"/>
              <a:buChar char="§"/>
            </a:pPr>
            <a:r>
              <a:rPr lang="en-US" sz="1600" dirty="0"/>
              <a:t>Community-Based Adult Services</a:t>
            </a:r>
          </a:p>
          <a:p>
            <a:pPr lvl="1">
              <a:buClr>
                <a:srgbClr val="0064A4"/>
              </a:buClr>
              <a:buFont typeface="Wingdings" panose="05000000000000000000" pitchFamily="2" charset="2"/>
              <a:buChar char="§"/>
            </a:pPr>
            <a:r>
              <a:rPr lang="en-US" sz="1600" dirty="0">
                <a:hlinkClick r:id="rId5" action="ppaction://hlinksldjump"/>
              </a:rPr>
              <a:t>Reporting Requirements</a:t>
            </a:r>
            <a:endParaRPr lang="en-US" sz="1600" dirty="0">
              <a:hlinkClick r:id="rId6" action="ppaction://hlinksldjump"/>
            </a:endParaRPr>
          </a:p>
          <a:p>
            <a:pPr lvl="2">
              <a:buClr>
                <a:srgbClr val="0064A4"/>
              </a:buClr>
              <a:buFont typeface="Wingdings" panose="05000000000000000000" pitchFamily="2" charset="2"/>
              <a:buChar char="§"/>
            </a:pPr>
            <a:r>
              <a:rPr lang="en-US" sz="1600" dirty="0"/>
              <a:t>Critical Incident Reporting</a:t>
            </a:r>
          </a:p>
          <a:p>
            <a:pPr lvl="2">
              <a:buClr>
                <a:srgbClr val="0064A4"/>
              </a:buClr>
              <a:buFont typeface="Wingdings" panose="05000000000000000000" pitchFamily="2" charset="2"/>
              <a:buChar char="§"/>
            </a:pPr>
            <a:r>
              <a:rPr lang="en-US" sz="1600" dirty="0"/>
              <a:t>Fraud, Waste and Abuse (FWA)</a:t>
            </a:r>
          </a:p>
          <a:p>
            <a:pPr lvl="2">
              <a:buClr>
                <a:srgbClr val="0064A4"/>
              </a:buClr>
              <a:buFont typeface="Wingdings" panose="05000000000000000000" pitchFamily="2" charset="2"/>
              <a:buChar char="§"/>
            </a:pPr>
            <a:r>
              <a:rPr lang="en-US" sz="1600" dirty="0"/>
              <a:t>Breach of PHI &amp; </a:t>
            </a:r>
            <a:r>
              <a:rPr kumimoji="0" lang="en-US" sz="1600" b="0" i="0" u="none" strike="noStrike" kern="1200" cap="none" spc="0" normalizeH="0" baseline="0" noProof="0" dirty="0">
                <a:ln>
                  <a:noFill/>
                </a:ln>
                <a:effectLst/>
                <a:uLnTx/>
                <a:uFillTx/>
                <a:latin typeface="Calibri"/>
                <a:ea typeface="+mn-ea"/>
                <a:cs typeface="+mn-cs"/>
              </a:rPr>
              <a:t>Quality of Care Issues</a:t>
            </a:r>
            <a:endParaRPr lang="en-US" sz="1600" dirty="0"/>
          </a:p>
          <a:p>
            <a:pPr lvl="1">
              <a:buClr>
                <a:srgbClr val="0064A4"/>
              </a:buClr>
              <a:buFont typeface="Wingdings" panose="05000000000000000000" pitchFamily="2" charset="2"/>
              <a:buChar char="§"/>
            </a:pPr>
            <a:r>
              <a:rPr lang="en-US" sz="1600" dirty="0">
                <a:hlinkClick r:id="rId7" action="ppaction://hlinksldjump"/>
              </a:rPr>
              <a:t>Responsibilities for Indian Health Care Providers and American Indian Members</a:t>
            </a:r>
          </a:p>
          <a:p>
            <a:pPr lvl="1">
              <a:buClr>
                <a:srgbClr val="0064A4"/>
              </a:buClr>
              <a:buFont typeface="Wingdings" panose="05000000000000000000" pitchFamily="2" charset="2"/>
              <a:buChar char="§"/>
            </a:pPr>
            <a:r>
              <a:rPr lang="en-US" sz="1600" dirty="0">
                <a:hlinkClick r:id="rId7" action="ppaction://hlinksldjump"/>
              </a:rPr>
              <a:t>Behavioral Health Services</a:t>
            </a:r>
            <a:endParaRPr lang="en-US" sz="1600" dirty="0"/>
          </a:p>
          <a:p>
            <a:pPr lvl="2">
              <a:buClr>
                <a:srgbClr val="0064A4"/>
              </a:buClr>
              <a:buFont typeface="Wingdings" panose="05000000000000000000" pitchFamily="2" charset="2"/>
              <a:buChar char="§"/>
            </a:pPr>
            <a:r>
              <a:rPr lang="en-US" sz="1600" dirty="0"/>
              <a:t>Dementia Care Aware</a:t>
            </a:r>
          </a:p>
          <a:p>
            <a:pPr lvl="1">
              <a:buClr>
                <a:srgbClr val="0064A4"/>
              </a:buClr>
              <a:buFont typeface="Wingdings" panose="05000000000000000000" pitchFamily="2" charset="2"/>
              <a:buChar char="§"/>
            </a:pPr>
            <a:r>
              <a:rPr lang="en-US" sz="1600" dirty="0">
                <a:hlinkClick r:id="rId8" action="ppaction://hlinksldjump"/>
              </a:rPr>
              <a:t>CalOptima Health Member Services</a:t>
            </a:r>
            <a:endParaRPr lang="en-US" sz="1600" dirty="0"/>
          </a:p>
          <a:p>
            <a:pPr lvl="2">
              <a:buClr>
                <a:srgbClr val="0064A4"/>
              </a:buClr>
              <a:buFont typeface="Wingdings" panose="05000000000000000000" pitchFamily="2" charset="2"/>
              <a:buChar char="§"/>
            </a:pPr>
            <a:r>
              <a:rPr lang="en-US" sz="1600" dirty="0"/>
              <a:t>Member Handbook/ Grievances &amp; Appeals</a:t>
            </a:r>
          </a:p>
          <a:p>
            <a:pPr lvl="1">
              <a:buClr>
                <a:srgbClr val="0064A4"/>
              </a:buClr>
              <a:buFont typeface="Wingdings" panose="05000000000000000000" pitchFamily="2" charset="2"/>
              <a:buChar char="§"/>
            </a:pPr>
            <a:r>
              <a:rPr lang="en-US" sz="1600" dirty="0">
                <a:hlinkClick r:id="rId9" action="ppaction://hlinksldjump"/>
              </a:rPr>
              <a:t>CalOptima Health Provider Resources</a:t>
            </a:r>
            <a:endParaRPr lang="en-US" sz="1600" dirty="0"/>
          </a:p>
        </p:txBody>
      </p:sp>
      <p:sp>
        <p:nvSpPr>
          <p:cNvPr id="4" name="Slide Number Placeholder 3">
            <a:extLst>
              <a:ext uri="{FF2B5EF4-FFF2-40B4-BE49-F238E27FC236}">
                <a16:creationId xmlns:a16="http://schemas.microsoft.com/office/drawing/2014/main" id="{7A08BA20-38DA-4408-8995-3586C580DB2C}"/>
              </a:ext>
            </a:extLst>
          </p:cNvPr>
          <p:cNvSpPr>
            <a:spLocks noGrp="1"/>
          </p:cNvSpPr>
          <p:nvPr>
            <p:ph type="sldNum" sz="quarter" idx="12"/>
          </p:nvPr>
        </p:nvSpPr>
        <p:spPr/>
        <p:txBody>
          <a:bodyPr/>
          <a:lstStyle/>
          <a:p>
            <a:fld id="{839BD1D2-6DB2-408B-A2BF-D067DFF0EF98}" type="slidenum">
              <a:rPr lang="en-US" smtClean="0"/>
              <a:t>3</a:t>
            </a:fld>
            <a:endParaRPr lang="en-US" dirty="0"/>
          </a:p>
        </p:txBody>
      </p:sp>
      <p:pic>
        <p:nvPicPr>
          <p:cNvPr id="5" name="Graphic 4" descr="Caret Up with solid fill">
            <a:hlinkClick r:id="rId10" action="ppaction://hlinksldjump"/>
            <a:extLst>
              <a:ext uri="{FF2B5EF4-FFF2-40B4-BE49-F238E27FC236}">
                <a16:creationId xmlns:a16="http://schemas.microsoft.com/office/drawing/2014/main" id="{5C35697D-7014-4183-949E-206E5D5D907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7678809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0D23676-869C-C53A-881E-97A4D06E33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32B27F-DD41-F8C3-CBB4-7BCCD0669EA2}"/>
              </a:ext>
            </a:extLst>
          </p:cNvPr>
          <p:cNvSpPr>
            <a:spLocks noGrp="1"/>
          </p:cNvSpPr>
          <p:nvPr>
            <p:ph type="ctrTitle"/>
          </p:nvPr>
        </p:nvSpPr>
        <p:spPr/>
        <p:txBody>
          <a:bodyPr anchor="ctr"/>
          <a:lstStyle/>
          <a:p>
            <a:pPr algn="ctr"/>
            <a:r>
              <a:rPr lang="en-US" sz="3600" dirty="0">
                <a:solidFill>
                  <a:srgbClr val="0064A4"/>
                </a:solidFill>
              </a:rPr>
              <a:t>Responsibilities for Indian Health Care Providers (IHCP) and American Indian Members</a:t>
            </a:r>
          </a:p>
        </p:txBody>
      </p:sp>
      <p:sp>
        <p:nvSpPr>
          <p:cNvPr id="7" name="Subtitle 6">
            <a:extLst>
              <a:ext uri="{FF2B5EF4-FFF2-40B4-BE49-F238E27FC236}">
                <a16:creationId xmlns:a16="http://schemas.microsoft.com/office/drawing/2014/main" id="{2D55311C-3518-B9AE-0BB7-C842DE9F9B07}"/>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7FA62D1F-71C7-806B-DE43-0BA125DB388D}"/>
              </a:ext>
            </a:extLst>
          </p:cNvPr>
          <p:cNvSpPr>
            <a:spLocks noGrp="1"/>
          </p:cNvSpPr>
          <p:nvPr>
            <p:ph type="sldNum" sz="quarter" idx="12"/>
          </p:nvPr>
        </p:nvSpPr>
        <p:spPr/>
        <p:txBody>
          <a:bodyPr/>
          <a:lstStyle/>
          <a:p>
            <a:fld id="{839BD1D2-6DB2-408B-A2BF-D067DFF0EF98}" type="slidenum">
              <a:rPr lang="en-US" smtClean="0"/>
              <a:t>30</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663760FE-AB3A-65A3-22FC-1A558ED9BC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900903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70EF2E2-9BB6-D746-F5EC-2B2941D104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687A6E-0645-6FB3-FAFB-DD438BFE0AC9}"/>
              </a:ext>
            </a:extLst>
          </p:cNvPr>
          <p:cNvSpPr>
            <a:spLocks noGrp="1"/>
          </p:cNvSpPr>
          <p:nvPr>
            <p:ph type="title"/>
          </p:nvPr>
        </p:nvSpPr>
        <p:spPr/>
        <p:txBody>
          <a:bodyPr/>
          <a:lstStyle/>
          <a:p>
            <a:pPr algn="ctr"/>
            <a:r>
              <a:rPr lang="en-US" sz="3600" dirty="0">
                <a:solidFill>
                  <a:srgbClr val="0064A4"/>
                </a:solidFill>
              </a:rPr>
              <a:t>Responsibilities for IHCP and American Indian Members</a:t>
            </a:r>
            <a:endParaRPr lang="en-US" dirty="0"/>
          </a:p>
        </p:txBody>
      </p:sp>
      <p:sp>
        <p:nvSpPr>
          <p:cNvPr id="3" name="Content Placeholder 2">
            <a:extLst>
              <a:ext uri="{FF2B5EF4-FFF2-40B4-BE49-F238E27FC236}">
                <a16:creationId xmlns:a16="http://schemas.microsoft.com/office/drawing/2014/main" id="{0D50F7C1-4E0A-BAAA-E81E-649818FAEF42}"/>
              </a:ext>
            </a:extLst>
          </p:cNvPr>
          <p:cNvSpPr>
            <a:spLocks noGrp="1"/>
          </p:cNvSpPr>
          <p:nvPr>
            <p:ph idx="1"/>
          </p:nvPr>
        </p:nvSpPr>
        <p:spPr/>
        <p:txBody>
          <a:bodyPr>
            <a:normAutofit lnSpcReduction="10000"/>
          </a:bodyPr>
          <a:lstStyle/>
          <a:p>
            <a:pPr marL="11430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CalOptima Health is required to have an identified tribal liaison dedicated to working with each contracted and non-contracted IHCP in its service area. The tribal liaison is responsible for coordinating referrals and payments for services provided to American Indian members who are qualified to receive services from an IHCP.</a:t>
            </a:r>
          </a:p>
          <a:p>
            <a:pPr marL="11430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11430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IHCP Rights and Protection</a:t>
            </a:r>
          </a:p>
          <a:p>
            <a:pPr marL="114300" indent="0" algn="just">
              <a:spcBef>
                <a:spcPts val="0"/>
              </a:spcBef>
              <a:spcAft>
                <a:spcPts val="600"/>
              </a:spcAft>
              <a:buNone/>
            </a:pPr>
            <a:r>
              <a:rPr lang="en-US" sz="1800" dirty="0">
                <a:cs typeface="Times New Roman" panose="02020603050405020304" pitchFamily="18" charset="0"/>
              </a:rPr>
              <a:t>DHCS encourages  Medi-Cal managed care plans (MCPs) to be proactive in developing processes designed to enhance collaboration with IHCPs and resolve IHCP inquiries within applicable authorization timeframes, including expedited authorizations.</a:t>
            </a:r>
          </a:p>
          <a:p>
            <a:pPr marL="114300" indent="0" algn="just">
              <a:spcBef>
                <a:spcPts val="0"/>
              </a:spcBef>
              <a:spcAft>
                <a:spcPts val="600"/>
              </a:spcAft>
              <a:buNone/>
            </a:pPr>
            <a:r>
              <a:rPr lang="en-US" sz="1800" dirty="0">
                <a:cs typeface="Times New Roman" panose="02020603050405020304" pitchFamily="18" charset="0"/>
              </a:rPr>
              <a:t>Existing rights and protections for IHCPs, on the topics of enrollment, contracting, credentialing and site review, and claims payment, are described on the APL: </a:t>
            </a:r>
            <a:r>
              <a:rPr lang="en-US" sz="1800" dirty="0">
                <a:hlinkClick r:id="rId3"/>
              </a:rPr>
              <a:t>APL 24-002</a:t>
            </a:r>
            <a:endParaRPr lang="en-US" sz="1800" dirty="0"/>
          </a:p>
          <a:p>
            <a:pPr marL="114300" indent="0" algn="just">
              <a:spcBef>
                <a:spcPts val="0"/>
              </a:spcBef>
              <a:spcAft>
                <a:spcPts val="600"/>
              </a:spcAft>
              <a:buNone/>
            </a:pPr>
            <a:r>
              <a:rPr lang="en-US" sz="1800" dirty="0">
                <a:cs typeface="Times New Roman" panose="02020603050405020304" pitchFamily="18" charset="0"/>
              </a:rPr>
              <a:t>Definition of an “Indian”, “American Indian”, and “Tribal Health Program” can be located in the APL. </a:t>
            </a:r>
          </a:p>
          <a:p>
            <a:pPr marL="11430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FE28775-FD44-B542-B84B-3256B71B8C69}"/>
              </a:ext>
            </a:extLst>
          </p:cNvPr>
          <p:cNvSpPr>
            <a:spLocks noGrp="1"/>
          </p:cNvSpPr>
          <p:nvPr>
            <p:ph type="sldNum" sz="quarter" idx="12"/>
          </p:nvPr>
        </p:nvSpPr>
        <p:spPr/>
        <p:txBody>
          <a:bodyPr/>
          <a:lstStyle/>
          <a:p>
            <a:fld id="{839BD1D2-6DB2-408B-A2BF-D067DFF0EF98}" type="slidenum">
              <a:rPr lang="en-US" smtClean="0"/>
              <a:t>31</a:t>
            </a:fld>
            <a:endParaRPr lang="en-US" dirty="0"/>
          </a:p>
        </p:txBody>
      </p:sp>
      <p:pic>
        <p:nvPicPr>
          <p:cNvPr id="7" name="Graphic 6" descr="Caret Up with solid fill">
            <a:hlinkClick r:id="rId4" action="ppaction://hlinksldjump"/>
            <a:extLst>
              <a:ext uri="{FF2B5EF4-FFF2-40B4-BE49-F238E27FC236}">
                <a16:creationId xmlns:a16="http://schemas.microsoft.com/office/drawing/2014/main" id="{9315EAC6-0504-95F8-F728-A27C3BC99DE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289572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FB78BB-601C-BDAD-28C8-4CC77BD10A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0BEF40-4A50-9DB2-BBEC-5B3FE3E70DCB}"/>
              </a:ext>
            </a:extLst>
          </p:cNvPr>
          <p:cNvSpPr>
            <a:spLocks noGrp="1"/>
          </p:cNvSpPr>
          <p:nvPr>
            <p:ph type="title"/>
          </p:nvPr>
        </p:nvSpPr>
        <p:spPr/>
        <p:txBody>
          <a:bodyPr/>
          <a:lstStyle/>
          <a:p>
            <a:pPr algn="ctr"/>
            <a:r>
              <a:rPr lang="en-US" sz="3600" dirty="0">
                <a:solidFill>
                  <a:srgbClr val="0064A4"/>
                </a:solidFill>
              </a:rPr>
              <a:t>Responsibilities for IHCP and American Indian Members</a:t>
            </a:r>
            <a:endParaRPr lang="en-US" dirty="0"/>
          </a:p>
        </p:txBody>
      </p:sp>
      <p:sp>
        <p:nvSpPr>
          <p:cNvPr id="3" name="Content Placeholder 2">
            <a:extLst>
              <a:ext uri="{FF2B5EF4-FFF2-40B4-BE49-F238E27FC236}">
                <a16:creationId xmlns:a16="http://schemas.microsoft.com/office/drawing/2014/main" id="{A533D934-F2D0-507C-BB99-81D4889F5786}"/>
              </a:ext>
            </a:extLst>
          </p:cNvPr>
          <p:cNvSpPr>
            <a:spLocks noGrp="1"/>
          </p:cNvSpPr>
          <p:nvPr>
            <p:ph idx="1"/>
          </p:nvPr>
        </p:nvSpPr>
        <p:spPr/>
        <p:txBody>
          <a:bodyPr>
            <a:normAutofit lnSpcReduction="10000"/>
          </a:bodyPr>
          <a:lstStyle/>
          <a:p>
            <a:pPr marL="114300" indent="0" algn="just">
              <a:spcBef>
                <a:spcPts val="0"/>
              </a:spcBef>
              <a:spcAft>
                <a:spcPts val="600"/>
              </a:spcAft>
              <a:buNone/>
            </a:pPr>
            <a:r>
              <a:rPr lang="en-US" sz="1600" b="1" dirty="0">
                <a:solidFill>
                  <a:srgbClr val="0064A4"/>
                </a:solidFill>
                <a:effectLst/>
                <a:ea typeface="Calibri" panose="020F0502020204030204" pitchFamily="34" charset="0"/>
                <a:cs typeface="Times New Roman" panose="02020603050405020304" pitchFamily="18" charset="0"/>
              </a:rPr>
              <a:t>American Indian Member Rights and Protections</a:t>
            </a:r>
          </a:p>
          <a:p>
            <a:pPr algn="just">
              <a:spcBef>
                <a:spcPts val="0"/>
              </a:spcBef>
              <a:spcAft>
                <a:spcPts val="600"/>
              </a:spcAft>
            </a:pPr>
            <a:r>
              <a:rPr lang="en-US" sz="1600" dirty="0">
                <a:cs typeface="Times New Roman" panose="02020603050405020304" pitchFamily="18" charset="0"/>
              </a:rPr>
              <a:t>American Indian Medi-Cal Members are not required to enroll in an MCP, except in the case of COHS and Single Plan Model counties.; and that those who are voluntarily enrolled in an MCP in non-COHS and non-Single Plan Model counties are permitted to disenroll from the MCP, without cause, even if their aid code is subject to mandatory managed care enrollment. American Indians who disenroll from an MCP will receive services under the Fee-for-Service (FFS) delivery system.</a:t>
            </a:r>
          </a:p>
          <a:p>
            <a:pPr algn="just">
              <a:spcBef>
                <a:spcPts val="0"/>
              </a:spcBef>
              <a:spcAft>
                <a:spcPts val="600"/>
              </a:spcAft>
            </a:pPr>
            <a:r>
              <a:rPr lang="en-US" sz="1600" dirty="0">
                <a:effectLst/>
                <a:ea typeface="Calibri" panose="020F0502020204030204" pitchFamily="34" charset="0"/>
                <a:cs typeface="Times New Roman" panose="02020603050405020304" pitchFamily="18" charset="0"/>
              </a:rPr>
              <a:t>American Indian Members can request to receive services from an IHCP and can choose an IHCP within CalOptima Health’s Network as a PCP.</a:t>
            </a:r>
            <a:r>
              <a:rPr lang="en-US" sz="1600" dirty="0">
                <a:ea typeface="Calibri" panose="020F0502020204030204" pitchFamily="34" charset="0"/>
                <a:cs typeface="Times New Roman" panose="02020603050405020304" pitchFamily="18" charset="0"/>
              </a:rPr>
              <a:t> </a:t>
            </a:r>
            <a:r>
              <a:rPr lang="en-US" sz="1600" dirty="0">
                <a:effectLst/>
                <a:ea typeface="Calibri" panose="020F0502020204030204" pitchFamily="34" charset="0"/>
                <a:cs typeface="Times New Roman" panose="02020603050405020304" pitchFamily="18" charset="0"/>
              </a:rPr>
              <a:t>Additionally, American Indian Members may obtain Covered Services from an out-of-network IHCP without requiring a referral from a Network PCP or Prior Authorization. IHCPs, whether in the Network or out-of-network, can provide referrals directly to Network Providers without a referral from a Network PCP or Prior Authorization.</a:t>
            </a:r>
          </a:p>
          <a:p>
            <a:pPr algn="just">
              <a:spcBef>
                <a:spcPts val="0"/>
              </a:spcBef>
              <a:spcAft>
                <a:spcPts val="600"/>
              </a:spcAft>
            </a:pPr>
            <a:r>
              <a:rPr lang="en-US" sz="1600" dirty="0">
                <a:ea typeface="Calibri" panose="020F0502020204030204" pitchFamily="34" charset="0"/>
                <a:cs typeface="Times New Roman" panose="02020603050405020304" pitchFamily="18" charset="0"/>
              </a:rPr>
              <a:t>American Indian members may receive services from an out-of-network IHCP even if there are in-network IHCP’s available. American Indian members may request to receive services from an IHCP, and if there is no in-network IHCPs available, CalOptima Health will assist the member in locating and connecting with an out-of-network IHCP. </a:t>
            </a:r>
          </a:p>
          <a:p>
            <a:pPr algn="just">
              <a:spcBef>
                <a:spcPts val="0"/>
              </a:spcBef>
              <a:spcAft>
                <a:spcPts val="600"/>
              </a:spcAft>
            </a:pPr>
            <a:r>
              <a:rPr lang="en-US" sz="1600" dirty="0">
                <a:effectLst/>
                <a:ea typeface="Calibri" panose="020F0502020204030204" pitchFamily="34" charset="0"/>
                <a:cs typeface="Times New Roman" panose="02020603050405020304" pitchFamily="18" charset="0"/>
              </a:rPr>
              <a:t>American Indian Members are not subject to enrollment fees, premiums, deductibles, copayments, cost sharing, or other similar charges. </a:t>
            </a:r>
          </a:p>
        </p:txBody>
      </p:sp>
      <p:sp>
        <p:nvSpPr>
          <p:cNvPr id="4" name="Slide Number Placeholder 3">
            <a:extLst>
              <a:ext uri="{FF2B5EF4-FFF2-40B4-BE49-F238E27FC236}">
                <a16:creationId xmlns:a16="http://schemas.microsoft.com/office/drawing/2014/main" id="{2100AA25-B931-7732-695F-64C93161FE47}"/>
              </a:ext>
            </a:extLst>
          </p:cNvPr>
          <p:cNvSpPr>
            <a:spLocks noGrp="1"/>
          </p:cNvSpPr>
          <p:nvPr>
            <p:ph type="sldNum" sz="quarter" idx="12"/>
          </p:nvPr>
        </p:nvSpPr>
        <p:spPr/>
        <p:txBody>
          <a:bodyPr/>
          <a:lstStyle/>
          <a:p>
            <a:fld id="{839BD1D2-6DB2-408B-A2BF-D067DFF0EF98}" type="slidenum">
              <a:rPr lang="en-US" smtClean="0"/>
              <a:t>32</a:t>
            </a:fld>
            <a:endParaRPr lang="en-US" dirty="0"/>
          </a:p>
        </p:txBody>
      </p:sp>
      <p:pic>
        <p:nvPicPr>
          <p:cNvPr id="7" name="Graphic 6" descr="Caret Up with solid fill">
            <a:hlinkClick r:id="rId3" action="ppaction://hlinksldjump"/>
            <a:extLst>
              <a:ext uri="{FF2B5EF4-FFF2-40B4-BE49-F238E27FC236}">
                <a16:creationId xmlns:a16="http://schemas.microsoft.com/office/drawing/2014/main" id="{0CC3BA13-D4EF-E977-ACAF-3767EF75FF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7946469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Behavioral Health Services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33</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2B6A0258-AB96-4765-827F-3C9BF6DDD1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1137642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0BAE-9A5B-4956-A3CF-0072048BBC63}"/>
              </a:ext>
            </a:extLst>
          </p:cNvPr>
          <p:cNvSpPr>
            <a:spLocks noGrp="1"/>
          </p:cNvSpPr>
          <p:nvPr>
            <p:ph type="title"/>
          </p:nvPr>
        </p:nvSpPr>
        <p:spPr/>
        <p:txBody>
          <a:bodyPr/>
          <a:lstStyle/>
          <a:p>
            <a:pPr algn="ctr"/>
            <a:r>
              <a:rPr lang="en-US" sz="3600" dirty="0">
                <a:solidFill>
                  <a:srgbClr val="0064A4"/>
                </a:solidFill>
              </a:rPr>
              <a:t>Behavioral Health Services</a:t>
            </a:r>
            <a:endParaRPr lang="en-US" dirty="0"/>
          </a:p>
        </p:txBody>
      </p:sp>
      <p:sp>
        <p:nvSpPr>
          <p:cNvPr id="3" name="Content Placeholder 2">
            <a:extLst>
              <a:ext uri="{FF2B5EF4-FFF2-40B4-BE49-F238E27FC236}">
                <a16:creationId xmlns:a16="http://schemas.microsoft.com/office/drawing/2014/main" id="{D4732530-6822-4276-ADDB-56B2506931B7}"/>
              </a:ext>
            </a:extLst>
          </p:cNvPr>
          <p:cNvSpPr>
            <a:spLocks noGrp="1"/>
          </p:cNvSpPr>
          <p:nvPr>
            <p:ph idx="1"/>
          </p:nvPr>
        </p:nvSpPr>
        <p:spPr/>
        <p:txBody>
          <a:bodyPr>
            <a:noAutofit/>
          </a:bodyPr>
          <a:lstStyle/>
          <a:p>
            <a:pPr marL="114300" indent="0" algn="just">
              <a:spcBef>
                <a:spcPts val="0"/>
              </a:spcBef>
              <a:spcAft>
                <a:spcPts val="600"/>
              </a:spcAft>
              <a:buNone/>
            </a:pPr>
            <a:r>
              <a:rPr lang="en-US" sz="1700" dirty="0">
                <a:effectLst/>
                <a:ea typeface="Calibri" panose="020F0502020204030204" pitchFamily="34" charset="0"/>
                <a:cs typeface="Times New Roman" panose="02020603050405020304" pitchFamily="18" charset="0"/>
              </a:rPr>
              <a:t>CalOptima Health is responsible for the outpatient behavioral health services for Medi-Cal members who have mild to moderat</a:t>
            </a:r>
            <a:r>
              <a:rPr lang="en-US" sz="1700" dirty="0">
                <a:ea typeface="Calibri" panose="020F0502020204030204" pitchFamily="34" charset="0"/>
                <a:cs typeface="Times New Roman" panose="02020603050405020304" pitchFamily="18" charset="0"/>
              </a:rPr>
              <a:t>e impairments resulting from a mental health condition</a:t>
            </a:r>
            <a:r>
              <a:rPr lang="en-US" sz="1700" dirty="0">
                <a:effectLst/>
                <a:ea typeface="Calibri" panose="020F0502020204030204" pitchFamily="34" charset="0"/>
                <a:cs typeface="Times New Roman" panose="02020603050405020304" pitchFamily="18" charset="0"/>
              </a:rPr>
              <a:t>. Av</a:t>
            </a:r>
            <a:r>
              <a:rPr lang="en-US" sz="1700" dirty="0">
                <a:ea typeface="Calibri" panose="020F0502020204030204" pitchFamily="34" charset="0"/>
                <a:cs typeface="Times New Roman" panose="02020603050405020304" pitchFamily="18" charset="0"/>
              </a:rPr>
              <a:t>ailable services include: </a:t>
            </a:r>
          </a:p>
          <a:p>
            <a:pPr algn="just">
              <a:spcBef>
                <a:spcPts val="0"/>
              </a:spcBef>
              <a:buClr>
                <a:srgbClr val="0064A4"/>
              </a:buClr>
            </a:pPr>
            <a:r>
              <a:rPr lang="en-US" sz="1700" dirty="0">
                <a:effectLst/>
                <a:ea typeface="Calibri" panose="020F0502020204030204" pitchFamily="34" charset="0"/>
                <a:cs typeface="Times New Roman" panose="02020603050405020304" pitchFamily="18" charset="0"/>
              </a:rPr>
              <a:t>Outpatient psychotherapy (individual, family, and group therapy)</a:t>
            </a:r>
          </a:p>
          <a:p>
            <a:pPr algn="just">
              <a:spcBef>
                <a:spcPts val="0"/>
              </a:spcBef>
              <a:buClr>
                <a:srgbClr val="0064A4"/>
              </a:buClr>
            </a:pPr>
            <a:r>
              <a:rPr lang="en-US" sz="1700" dirty="0">
                <a:ea typeface="Calibri" panose="020F0502020204030204" pitchFamily="34" charset="0"/>
                <a:cs typeface="Times New Roman" panose="02020603050405020304" pitchFamily="18" charset="0"/>
              </a:rPr>
              <a:t>Psychological testing to evaluate a mental health condition</a:t>
            </a:r>
          </a:p>
          <a:p>
            <a:pPr algn="just">
              <a:spcBef>
                <a:spcPts val="0"/>
              </a:spcBef>
              <a:buClr>
                <a:srgbClr val="0064A4"/>
              </a:buClr>
            </a:pPr>
            <a:r>
              <a:rPr lang="en-US" sz="1700" dirty="0">
                <a:effectLst/>
                <a:ea typeface="Calibri" panose="020F0502020204030204" pitchFamily="34" charset="0"/>
                <a:cs typeface="Times New Roman" panose="02020603050405020304" pitchFamily="18" charset="0"/>
              </a:rPr>
              <a:t>Outpatient services that include lab work, drugs, and supplies</a:t>
            </a:r>
          </a:p>
          <a:p>
            <a:pPr algn="just">
              <a:spcBef>
                <a:spcPts val="0"/>
              </a:spcBef>
              <a:buClr>
                <a:srgbClr val="0064A4"/>
              </a:buClr>
            </a:pPr>
            <a:r>
              <a:rPr lang="en-US" sz="1700" dirty="0">
                <a:ea typeface="Calibri" panose="020F0502020204030204" pitchFamily="34" charset="0"/>
                <a:cs typeface="Times New Roman" panose="02020603050405020304" pitchFamily="18" charset="0"/>
              </a:rPr>
              <a:t>Outpatient services for the purposes of monitoring drug therapy</a:t>
            </a:r>
          </a:p>
          <a:p>
            <a:pPr algn="just">
              <a:spcBef>
                <a:spcPts val="0"/>
              </a:spcBef>
              <a:buClr>
                <a:srgbClr val="0064A4"/>
              </a:buClr>
            </a:pPr>
            <a:r>
              <a:rPr lang="en-US" sz="1700" dirty="0">
                <a:effectLst/>
                <a:ea typeface="Calibri" panose="020F0502020204030204" pitchFamily="34" charset="0"/>
                <a:cs typeface="Times New Roman" panose="02020603050405020304" pitchFamily="18" charset="0"/>
              </a:rPr>
              <a:t>Psychiatric consultation</a:t>
            </a:r>
          </a:p>
          <a:p>
            <a:pPr algn="just">
              <a:spcBef>
                <a:spcPts val="0"/>
              </a:spcBef>
              <a:spcAft>
                <a:spcPts val="600"/>
              </a:spcAft>
              <a:buClr>
                <a:srgbClr val="0064A4"/>
              </a:buClr>
            </a:pPr>
            <a:r>
              <a:rPr lang="en-US" sz="1700" dirty="0">
                <a:effectLst/>
                <a:ea typeface="Calibri" panose="020F0502020204030204" pitchFamily="34" charset="0"/>
                <a:cs typeface="Times New Roman" panose="02020603050405020304" pitchFamily="18" charset="0"/>
              </a:rPr>
              <a:t>Screening, Assessment, Briefing Intervention and Referral to Treatment (SABIRT)</a:t>
            </a:r>
            <a:endParaRPr lang="en-US" sz="1700" dirty="0">
              <a:solidFill>
                <a:srgbClr val="FF0000"/>
              </a:solidFill>
              <a:effectLst/>
              <a:ea typeface="Calibri" panose="020F0502020204030204" pitchFamily="34" charset="0"/>
              <a:cs typeface="Times New Roman" panose="02020603050405020304" pitchFamily="18" charset="0"/>
            </a:endParaRPr>
          </a:p>
          <a:p>
            <a:pPr marL="114300" indent="0" algn="just">
              <a:spcBef>
                <a:spcPts val="0"/>
              </a:spcBef>
              <a:spcAft>
                <a:spcPts val="1200"/>
              </a:spcAft>
              <a:buClr>
                <a:srgbClr val="0064A4"/>
              </a:buClr>
              <a:buNone/>
            </a:pPr>
            <a:r>
              <a:rPr lang="en-US" sz="1700" dirty="0">
                <a:effectLst/>
                <a:ea typeface="Calibri" panose="020F0502020204030204" pitchFamily="34" charset="0"/>
                <a:cs typeface="Times New Roman" panose="02020603050405020304" pitchFamily="18" charset="0"/>
              </a:rPr>
              <a:t>When members are determined to have a level of impairment other than mild to moderate, they will receive services directly from the Orange County Health Care Agency’s (OC HCA) Mental Health, Crisis and Recovery Services (MHRS) or community-based organizations. MHRS retains the responsibility for specialty mental health services, which include psychiatric inpatient hospital services.</a:t>
            </a:r>
          </a:p>
          <a:p>
            <a:pPr marL="114300" indent="0" algn="just">
              <a:spcBef>
                <a:spcPts val="0"/>
              </a:spcBef>
              <a:spcAft>
                <a:spcPts val="600"/>
              </a:spcAft>
              <a:buClr>
                <a:srgbClr val="0064A4"/>
              </a:buClr>
              <a:buNone/>
            </a:pPr>
            <a:r>
              <a:rPr lang="en-US" sz="1700" b="1" dirty="0">
                <a:effectLst/>
                <a:ea typeface="Calibri" panose="020F0502020204030204" pitchFamily="34" charset="0"/>
                <a:cs typeface="Times New Roman" panose="02020603050405020304" pitchFamily="18" charset="0"/>
              </a:rPr>
              <a:t>CalOptima Health Behavioral Health: (855) 877-3885</a:t>
            </a:r>
          </a:p>
          <a:p>
            <a:pPr marL="114300" indent="0" algn="just">
              <a:spcBef>
                <a:spcPts val="0"/>
              </a:spcBef>
              <a:spcAft>
                <a:spcPts val="600"/>
              </a:spcAft>
              <a:buClr>
                <a:srgbClr val="0064A4"/>
              </a:buClr>
              <a:buNone/>
            </a:pPr>
            <a:r>
              <a:rPr lang="en-US" sz="1700" dirty="0">
                <a:effectLst/>
                <a:ea typeface="Calibri" panose="020F0502020204030204" pitchFamily="34" charset="0"/>
                <a:cs typeface="Times New Roman" panose="02020603050405020304" pitchFamily="18" charset="0"/>
              </a:rPr>
              <a:t>CalOptima Health directly manages the Medi-Cal behavioral health benefits. The member will be screened for level of impairment to determine appropriate services. </a:t>
            </a:r>
          </a:p>
        </p:txBody>
      </p:sp>
      <p:sp>
        <p:nvSpPr>
          <p:cNvPr id="4" name="Slide Number Placeholder 3">
            <a:extLst>
              <a:ext uri="{FF2B5EF4-FFF2-40B4-BE49-F238E27FC236}">
                <a16:creationId xmlns:a16="http://schemas.microsoft.com/office/drawing/2014/main" id="{52187E8E-F141-407B-8243-6B156552E986}"/>
              </a:ext>
            </a:extLst>
          </p:cNvPr>
          <p:cNvSpPr>
            <a:spLocks noGrp="1"/>
          </p:cNvSpPr>
          <p:nvPr>
            <p:ph type="sldNum" sz="quarter" idx="12"/>
          </p:nvPr>
        </p:nvSpPr>
        <p:spPr/>
        <p:txBody>
          <a:bodyPr/>
          <a:lstStyle/>
          <a:p>
            <a:fld id="{839BD1D2-6DB2-408B-A2BF-D067DFF0EF98}" type="slidenum">
              <a:rPr lang="en-US" smtClean="0"/>
              <a:t>34</a:t>
            </a:fld>
            <a:endParaRPr lang="en-US" dirty="0"/>
          </a:p>
        </p:txBody>
      </p:sp>
      <p:pic>
        <p:nvPicPr>
          <p:cNvPr id="7" name="Graphic 6" descr="Caret Up with solid fill">
            <a:hlinkClick r:id="rId2" action="ppaction://hlinksldjump"/>
            <a:extLst>
              <a:ext uri="{FF2B5EF4-FFF2-40B4-BE49-F238E27FC236}">
                <a16:creationId xmlns:a16="http://schemas.microsoft.com/office/drawing/2014/main" id="{E8CAFE2A-7E69-4A4D-9FA3-57B9AC36FB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253124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0BAE-9A5B-4956-A3CF-0072048BBC63}"/>
              </a:ext>
            </a:extLst>
          </p:cNvPr>
          <p:cNvSpPr>
            <a:spLocks noGrp="1"/>
          </p:cNvSpPr>
          <p:nvPr>
            <p:ph type="title"/>
          </p:nvPr>
        </p:nvSpPr>
        <p:spPr/>
        <p:txBody>
          <a:bodyPr/>
          <a:lstStyle/>
          <a:p>
            <a:pPr algn="ctr"/>
            <a:r>
              <a:rPr lang="en-US" sz="3600" dirty="0">
                <a:solidFill>
                  <a:srgbClr val="0064A4"/>
                </a:solidFill>
              </a:rPr>
              <a:t>Behavioral Health Services</a:t>
            </a:r>
            <a:endParaRPr lang="en-US" dirty="0"/>
          </a:p>
        </p:txBody>
      </p:sp>
      <p:sp>
        <p:nvSpPr>
          <p:cNvPr id="3" name="Content Placeholder 2">
            <a:extLst>
              <a:ext uri="{FF2B5EF4-FFF2-40B4-BE49-F238E27FC236}">
                <a16:creationId xmlns:a16="http://schemas.microsoft.com/office/drawing/2014/main" id="{D4732530-6822-4276-ADDB-56B2506931B7}"/>
              </a:ext>
            </a:extLst>
          </p:cNvPr>
          <p:cNvSpPr>
            <a:spLocks noGrp="1"/>
          </p:cNvSpPr>
          <p:nvPr>
            <p:ph idx="1"/>
          </p:nvPr>
        </p:nvSpPr>
        <p:spPr/>
        <p:txBody>
          <a:bodyPr>
            <a:noAutofit/>
          </a:bodyPr>
          <a:lstStyle/>
          <a:p>
            <a:pPr marL="0" marR="0" indent="0" algn="just">
              <a:spcBef>
                <a:spcPts val="0"/>
              </a:spcBef>
              <a:spcAft>
                <a:spcPts val="600"/>
              </a:spcAft>
              <a:buNone/>
            </a:pPr>
            <a:r>
              <a:rPr lang="en-US" sz="1700" b="1" dirty="0">
                <a:solidFill>
                  <a:srgbClr val="0064A4"/>
                </a:solidFill>
                <a:effectLst/>
                <a:ea typeface="Calibri" panose="020F0502020204030204" pitchFamily="34" charset="0"/>
                <a:cs typeface="Times New Roman" panose="02020603050405020304" pitchFamily="18" charset="0"/>
              </a:rPr>
              <a:t>Behavioral Health Services at Long-Term Care Facilities</a:t>
            </a:r>
          </a:p>
          <a:p>
            <a:pPr marL="0" marR="0" indent="0" algn="just">
              <a:spcBef>
                <a:spcPts val="0"/>
              </a:spcBef>
              <a:spcAft>
                <a:spcPts val="600"/>
              </a:spcAft>
              <a:buNone/>
            </a:pPr>
            <a:r>
              <a:rPr lang="en-US" sz="1700" dirty="0">
                <a:effectLst/>
                <a:ea typeface="Calibri" panose="020F0502020204030204" pitchFamily="34" charset="0"/>
                <a:cs typeface="Times New Roman" panose="02020603050405020304" pitchFamily="18" charset="0"/>
              </a:rPr>
              <a:t>Medi-Cal beneficiaries receiving services under the LTC are eligible for behavioral health services covered by CalOptima Health. To assist a CalOptima Health member residing in a LTC facility access behavioral health services for mild to moderate conditions, the nursing facility can call CalOptima Health Behavioral Health.</a:t>
            </a:r>
          </a:p>
          <a:p>
            <a:pPr marL="0" marR="0" lvl="0" indent="0" algn="just" defTabSz="914400" rtl="0" eaLnBrk="1" fontAlgn="auto" latinLnBrk="0" hangingPunct="1">
              <a:spcBef>
                <a:spcPts val="0"/>
              </a:spcBef>
              <a:spcAft>
                <a:spcPts val="600"/>
              </a:spcAft>
              <a:buClr>
                <a:srgbClr val="4F81BD"/>
              </a:buClr>
              <a:buSzTx/>
              <a:buFont typeface="Arial" pitchFamily="34" charset="0"/>
              <a:buNone/>
              <a:tabLst/>
              <a:defRPr/>
            </a:pPr>
            <a:r>
              <a:rPr kumimoji="0" lang="en-US" sz="1700" b="1" i="0" u="none" strike="noStrike" kern="1200" cap="none" spc="0" normalizeH="0" baseline="0" noProof="0" dirty="0">
                <a:ln>
                  <a:noFill/>
                </a:ln>
                <a:solidFill>
                  <a:srgbClr val="0064A4"/>
                </a:solidFill>
                <a:effectLst/>
                <a:uLnTx/>
                <a:uFillTx/>
                <a:ea typeface="Calibri" panose="020F0502020204030204" pitchFamily="34" charset="0"/>
                <a:cs typeface="Times New Roman" panose="02020603050405020304" pitchFamily="18" charset="0"/>
              </a:rPr>
              <a:t>Behavioral Health Treatment</a:t>
            </a:r>
          </a:p>
          <a:p>
            <a:pPr marL="0" marR="0" lvl="0" indent="0" algn="just" defTabSz="914400" rtl="0" eaLnBrk="1" fontAlgn="auto" latinLnBrk="0" hangingPunct="1">
              <a:spcBef>
                <a:spcPts val="0"/>
              </a:spcBef>
              <a:spcAft>
                <a:spcPts val="600"/>
              </a:spcAft>
              <a:buClr>
                <a:srgbClr val="4F81BD"/>
              </a:buClr>
              <a:buSzTx/>
              <a:buFont typeface="Arial" pitchFamily="34" charset="0"/>
              <a:buNone/>
              <a:tabLst/>
              <a:defRPr/>
            </a:pPr>
            <a:r>
              <a:rPr kumimoji="0" lang="en-US" sz="17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CalOptima Health covers behavioral </a:t>
            </a:r>
            <a:r>
              <a:rPr lang="en-US" sz="1700" dirty="0">
                <a:solidFill>
                  <a:prstClr val="black"/>
                </a:solidFill>
                <a:ea typeface="Calibri" panose="020F0502020204030204" pitchFamily="34" charset="0"/>
                <a:cs typeface="Times New Roman" panose="02020603050405020304" pitchFamily="18" charset="0"/>
              </a:rPr>
              <a:t>health</a:t>
            </a:r>
            <a:r>
              <a:rPr kumimoji="0" lang="en-US" sz="1700" b="0" i="0" u="none" strike="noStrike" kern="12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 treatment (BHT) services under EPSDT. BHT services include applied behavioral analysis (ABA) and other evidence-based services. A CalOptima Health Medi-Cal member may qualify if the member:</a:t>
            </a:r>
          </a:p>
          <a:p>
            <a:pPr indent="-342900" algn="just">
              <a:spcBef>
                <a:spcPts val="0"/>
              </a:spcBef>
              <a:buClr>
                <a:srgbClr val="0064A4"/>
              </a:buClr>
              <a:defRPr/>
            </a:pPr>
            <a:r>
              <a:rPr lang="en-US" sz="1700" dirty="0">
                <a:solidFill>
                  <a:prstClr val="black"/>
                </a:solidFill>
                <a:cs typeface="Times New Roman" panose="02020603050405020304" pitchFamily="18" charset="0"/>
              </a:rPr>
              <a:t>Is under 21 years of age</a:t>
            </a:r>
          </a:p>
          <a:p>
            <a:pPr indent="-342900" algn="just">
              <a:spcBef>
                <a:spcPts val="0"/>
              </a:spcBef>
              <a:buClr>
                <a:srgbClr val="0064A4"/>
              </a:buClr>
              <a:defRPr/>
            </a:pPr>
            <a:r>
              <a:rPr lang="en-US" sz="1700" dirty="0">
                <a:solidFill>
                  <a:prstClr val="black"/>
                </a:solidFill>
                <a:cs typeface="Times New Roman" panose="02020603050405020304" pitchFamily="18" charset="0"/>
              </a:rPr>
              <a:t>Meets medical necessity criteria</a:t>
            </a:r>
          </a:p>
          <a:p>
            <a:pPr indent="-342900" algn="just">
              <a:spcBef>
                <a:spcPts val="0"/>
              </a:spcBef>
              <a:buClr>
                <a:srgbClr val="0064A4"/>
              </a:buClr>
              <a:defRPr/>
            </a:pPr>
            <a:r>
              <a:rPr lang="en-US" sz="1700" dirty="0">
                <a:solidFill>
                  <a:prstClr val="black"/>
                </a:solidFill>
                <a:cs typeface="Times New Roman" panose="02020603050405020304" pitchFamily="18" charset="0"/>
              </a:rPr>
              <a:t>Has a recommendation from a licensed physician, surgeon, or a licensed psychologist that evidence-based BHT services are medically necessary</a:t>
            </a:r>
          </a:p>
          <a:p>
            <a:pPr indent="-342900" algn="just">
              <a:spcBef>
                <a:spcPts val="0"/>
              </a:spcBef>
              <a:buClr>
                <a:srgbClr val="0064A4"/>
              </a:buClr>
              <a:defRPr/>
            </a:pPr>
            <a:r>
              <a:rPr lang="en-US" sz="1700" dirty="0">
                <a:solidFill>
                  <a:prstClr val="black"/>
                </a:solidFill>
                <a:cs typeface="Times New Roman" panose="02020603050405020304" pitchFamily="18" charset="0"/>
              </a:rPr>
              <a:t>Is medically stable and without need for 24-hour medical/nursing monitoring provided in a hospital or intermediate care facility for persons with intellectual disabilities</a:t>
            </a:r>
          </a:p>
        </p:txBody>
      </p:sp>
      <p:sp>
        <p:nvSpPr>
          <p:cNvPr id="4" name="Slide Number Placeholder 3">
            <a:extLst>
              <a:ext uri="{FF2B5EF4-FFF2-40B4-BE49-F238E27FC236}">
                <a16:creationId xmlns:a16="http://schemas.microsoft.com/office/drawing/2014/main" id="{52187E8E-F141-407B-8243-6B156552E986}"/>
              </a:ext>
            </a:extLst>
          </p:cNvPr>
          <p:cNvSpPr>
            <a:spLocks noGrp="1"/>
          </p:cNvSpPr>
          <p:nvPr>
            <p:ph type="sldNum" sz="quarter" idx="12"/>
          </p:nvPr>
        </p:nvSpPr>
        <p:spPr/>
        <p:txBody>
          <a:bodyPr/>
          <a:lstStyle/>
          <a:p>
            <a:fld id="{839BD1D2-6DB2-408B-A2BF-D067DFF0EF98}" type="slidenum">
              <a:rPr lang="en-US" smtClean="0"/>
              <a:t>35</a:t>
            </a:fld>
            <a:endParaRPr lang="en-US" dirty="0"/>
          </a:p>
        </p:txBody>
      </p:sp>
      <p:pic>
        <p:nvPicPr>
          <p:cNvPr id="7" name="Graphic 6" descr="Caret Up with solid fill">
            <a:hlinkClick r:id="rId2" action="ppaction://hlinksldjump"/>
            <a:extLst>
              <a:ext uri="{FF2B5EF4-FFF2-40B4-BE49-F238E27FC236}">
                <a16:creationId xmlns:a16="http://schemas.microsoft.com/office/drawing/2014/main" id="{BD3527DA-BD35-41D5-B26C-6B47DA5072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52780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0BAE-9A5B-4956-A3CF-0072048BBC63}"/>
              </a:ext>
            </a:extLst>
          </p:cNvPr>
          <p:cNvSpPr>
            <a:spLocks noGrp="1"/>
          </p:cNvSpPr>
          <p:nvPr>
            <p:ph type="title"/>
          </p:nvPr>
        </p:nvSpPr>
        <p:spPr/>
        <p:txBody>
          <a:bodyPr/>
          <a:lstStyle/>
          <a:p>
            <a:pPr algn="ctr"/>
            <a:r>
              <a:rPr lang="en-US" sz="3600" dirty="0">
                <a:solidFill>
                  <a:srgbClr val="0064A4"/>
                </a:solidFill>
              </a:rPr>
              <a:t>Dementia Care Aware Provider Training</a:t>
            </a:r>
            <a:endParaRPr lang="en-US" dirty="0"/>
          </a:p>
        </p:txBody>
      </p:sp>
      <p:sp>
        <p:nvSpPr>
          <p:cNvPr id="3" name="Content Placeholder 2">
            <a:extLst>
              <a:ext uri="{FF2B5EF4-FFF2-40B4-BE49-F238E27FC236}">
                <a16:creationId xmlns:a16="http://schemas.microsoft.com/office/drawing/2014/main" id="{D4732530-6822-4276-ADDB-56B2506931B7}"/>
              </a:ext>
            </a:extLst>
          </p:cNvPr>
          <p:cNvSpPr>
            <a:spLocks noGrp="1"/>
          </p:cNvSpPr>
          <p:nvPr>
            <p:ph idx="1"/>
          </p:nvPr>
        </p:nvSpPr>
        <p:spPr/>
        <p:txBody>
          <a:bodyPr>
            <a:noAutofit/>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The Dementia Care Aware program offers ways for providers and primary care teams to receive training on the cognitive health assessment and other relevant dementia care topics. </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Dementia Care Aware has developed a compressive cognitive screening approach that providers can use quickly, confidently, and regularly with their older adult patients. This screening approach, is known as the cognitive health assessment and was developed with California’s dementia and primary care experts. The assessment is a 5–10-minute annual screen that includes a cognitive screen, functional screen, and care partner assessment. The California DHCS recommends the assessment as standard of care for dementia screening for </a:t>
            </a:r>
            <a:r>
              <a:rPr lang="en-US" sz="1800" u="sng" dirty="0">
                <a:effectLst/>
                <a:ea typeface="Calibri" panose="020F0502020204030204" pitchFamily="34" charset="0"/>
                <a:cs typeface="Times New Roman" panose="02020603050405020304" pitchFamily="18" charset="0"/>
              </a:rPr>
              <a:t>older adults</a:t>
            </a:r>
            <a:r>
              <a:rPr lang="en-US" sz="1800" dirty="0">
                <a:effectLst/>
                <a:ea typeface="Calibri" panose="020F0502020204030204" pitchFamily="34" charset="0"/>
                <a:cs typeface="Times New Roman" panose="02020603050405020304" pitchFamily="18" charset="0"/>
              </a:rPr>
              <a:t>.</a:t>
            </a:r>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solidFill>
                  <a:prstClr val="black"/>
                </a:solidFill>
                <a:latin typeface="Calibri"/>
                <a:cs typeface="Times New Roman" panose="02020603050405020304" pitchFamily="18" charset="0"/>
              </a:rPr>
              <a:t>Resources and training are available live, virtual, on-line, and via webinars.</a:t>
            </a:r>
          </a:p>
          <a:p>
            <a:pPr marL="0" marR="0" indent="0" algn="just">
              <a:spcBef>
                <a:spcPts val="0"/>
              </a:spcBef>
              <a:spcAft>
                <a:spcPts val="600"/>
              </a:spcAft>
              <a:buNone/>
            </a:pPr>
            <a:r>
              <a:rPr lang="en-US" sz="1800" dirty="0">
                <a:hlinkClick r:id="rId2"/>
              </a:rPr>
              <a:t>Education &amp; Training – DCA (dementiacareaware.org)</a:t>
            </a:r>
            <a:endParaRPr lang="en-US" sz="1800" dirty="0">
              <a:solidFill>
                <a:prstClr val="black"/>
              </a:solidFill>
              <a:latin typeface="Calibri"/>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187E8E-F141-407B-8243-6B156552E986}"/>
              </a:ext>
            </a:extLst>
          </p:cNvPr>
          <p:cNvSpPr>
            <a:spLocks noGrp="1"/>
          </p:cNvSpPr>
          <p:nvPr>
            <p:ph type="sldNum" sz="quarter" idx="12"/>
          </p:nvPr>
        </p:nvSpPr>
        <p:spPr/>
        <p:txBody>
          <a:bodyPr/>
          <a:lstStyle/>
          <a:p>
            <a:fld id="{839BD1D2-6DB2-408B-A2BF-D067DFF0EF98}" type="slidenum">
              <a:rPr lang="en-US" smtClean="0"/>
              <a:t>36</a:t>
            </a:fld>
            <a:endParaRPr lang="en-US" dirty="0"/>
          </a:p>
        </p:txBody>
      </p:sp>
      <p:pic>
        <p:nvPicPr>
          <p:cNvPr id="7" name="Graphic 6" descr="Caret Up with solid fill">
            <a:hlinkClick r:id="rId3" action="ppaction://hlinksldjump"/>
            <a:extLst>
              <a:ext uri="{FF2B5EF4-FFF2-40B4-BE49-F238E27FC236}">
                <a16:creationId xmlns:a16="http://schemas.microsoft.com/office/drawing/2014/main" id="{BD3527DA-BD35-41D5-B26C-6B47DA5072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273853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CalOptima Health Member Services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r>
              <a:rPr lang="en-US" dirty="0">
                <a:solidFill>
                  <a:srgbClr val="767679"/>
                </a:solidFill>
              </a:rPr>
              <a:t>Member Handbook</a:t>
            </a:r>
          </a:p>
          <a:p>
            <a:r>
              <a:rPr lang="en-US" dirty="0">
                <a:solidFill>
                  <a:srgbClr val="767679"/>
                </a:solidFill>
              </a:rPr>
              <a:t>Member Grievances and Appeals</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37</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7B7335E4-564F-4321-A8C0-06423E76DD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6590716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B177A-915E-4927-B80A-CE5DD0D68B1E}"/>
              </a:ext>
            </a:extLst>
          </p:cNvPr>
          <p:cNvSpPr>
            <a:spLocks noGrp="1"/>
          </p:cNvSpPr>
          <p:nvPr>
            <p:ph type="title"/>
          </p:nvPr>
        </p:nvSpPr>
        <p:spPr/>
        <p:txBody>
          <a:bodyPr/>
          <a:lstStyle/>
          <a:p>
            <a:pPr algn="ctr"/>
            <a:r>
              <a:rPr lang="en-US" sz="3600" dirty="0">
                <a:solidFill>
                  <a:srgbClr val="0064A4"/>
                </a:solidFill>
              </a:rPr>
              <a:t>Member Handbook</a:t>
            </a:r>
          </a:p>
        </p:txBody>
      </p:sp>
      <p:sp>
        <p:nvSpPr>
          <p:cNvPr id="3" name="Content Placeholder 2">
            <a:extLst>
              <a:ext uri="{FF2B5EF4-FFF2-40B4-BE49-F238E27FC236}">
                <a16:creationId xmlns:a16="http://schemas.microsoft.com/office/drawing/2014/main" id="{A94059F8-6D89-42AF-A82C-E604AECFEBE7}"/>
              </a:ext>
            </a:extLst>
          </p:cNvPr>
          <p:cNvSpPr>
            <a:spLocks noGrp="1"/>
          </p:cNvSpPr>
          <p:nvPr>
            <p:ph idx="1"/>
          </p:nvPr>
        </p:nvSpPr>
        <p:spPr/>
        <p:txBody>
          <a:bodyPr>
            <a:normAutofit/>
          </a:bodyPr>
          <a:lstStyle/>
          <a:p>
            <a:pPr marL="0" indent="0" algn="just">
              <a:spcBef>
                <a:spcPts val="0"/>
              </a:spcBef>
              <a:spcAft>
                <a:spcPts val="600"/>
              </a:spcAft>
              <a:buNone/>
            </a:pPr>
            <a:r>
              <a:rPr lang="en-US" sz="1800" dirty="0">
                <a:latin typeface="Calibri" panose="020F0502020204030204" pitchFamily="34" charset="0"/>
              </a:rPr>
              <a:t>CalOptima Health Member Handbook - </a:t>
            </a:r>
            <a:r>
              <a:rPr lang="en-US" sz="1800" dirty="0">
                <a:hlinkClick r:id="rId2"/>
              </a:rPr>
              <a:t>Member Documents (caloptima.org)</a:t>
            </a:r>
            <a:endParaRPr lang="en-US" sz="1800" dirty="0">
              <a:solidFill>
                <a:schemeClr val="tx2">
                  <a:lumMod val="60000"/>
                  <a:lumOff val="40000"/>
                </a:schemeClr>
              </a:solidFill>
            </a:endParaRPr>
          </a:p>
          <a:p>
            <a:pPr marL="0" indent="0" algn="just">
              <a:spcBef>
                <a:spcPts val="0"/>
              </a:spcBef>
              <a:spcAft>
                <a:spcPts val="600"/>
              </a:spcAft>
              <a:buNone/>
            </a:pPr>
            <a:endParaRPr lang="en-US" sz="1800" b="1" dirty="0">
              <a:solidFill>
                <a:schemeClr val="tx2"/>
              </a:solidFill>
            </a:endParaRPr>
          </a:p>
          <a:p>
            <a:pPr marL="0" indent="0" algn="just">
              <a:spcBef>
                <a:spcPts val="0"/>
              </a:spcBef>
              <a:spcAft>
                <a:spcPts val="600"/>
              </a:spcAft>
              <a:buNone/>
            </a:pPr>
            <a:r>
              <a:rPr lang="en-US" sz="1800" b="1" dirty="0">
                <a:solidFill>
                  <a:srgbClr val="0064A4"/>
                </a:solidFill>
              </a:rPr>
              <a:t>Member Benefits</a:t>
            </a:r>
          </a:p>
          <a:p>
            <a:pPr marL="0" indent="0" algn="just">
              <a:spcBef>
                <a:spcPts val="0"/>
              </a:spcBef>
              <a:spcAft>
                <a:spcPts val="600"/>
              </a:spcAft>
              <a:buNone/>
            </a:pPr>
            <a:r>
              <a:rPr lang="en-US" sz="1800" dirty="0"/>
              <a:t>Covered services are listed in the CalOptima Health Member Handbook. For more details, members can call CalOptima Health’s Customer Service department at (714) 246-8500 or toll-free at (888) 587-8088 (TTY 711) or go to their website: </a:t>
            </a:r>
            <a:r>
              <a:rPr lang="en-US" sz="1800" dirty="0">
                <a:hlinkClick r:id="rId3"/>
              </a:rPr>
              <a:t>Benefits (caloptima.org)</a:t>
            </a:r>
            <a:endParaRPr lang="en-US" sz="1800" dirty="0"/>
          </a:p>
          <a:p>
            <a:pPr marL="0" indent="0" algn="just">
              <a:spcBef>
                <a:spcPts val="0"/>
              </a:spcBef>
              <a:spcAft>
                <a:spcPts val="600"/>
              </a:spcAft>
              <a:buNone/>
            </a:pPr>
            <a:endParaRPr lang="en-US" sz="1800" dirty="0"/>
          </a:p>
          <a:p>
            <a:pPr marL="0" indent="0" algn="just">
              <a:spcBef>
                <a:spcPts val="0"/>
              </a:spcBef>
              <a:spcAft>
                <a:spcPts val="600"/>
              </a:spcAft>
              <a:buNone/>
            </a:pPr>
            <a:r>
              <a:rPr lang="en-US" sz="1800" b="1" dirty="0">
                <a:solidFill>
                  <a:srgbClr val="0064A4"/>
                </a:solidFill>
              </a:rPr>
              <a:t>Member Rights and Responsibilities</a:t>
            </a:r>
          </a:p>
          <a:p>
            <a:pPr marL="0" indent="0" algn="just">
              <a:spcBef>
                <a:spcPts val="0"/>
              </a:spcBef>
              <a:spcAft>
                <a:spcPts val="600"/>
              </a:spcAft>
              <a:buNone/>
            </a:pPr>
            <a:r>
              <a:rPr lang="en-US" sz="1800" dirty="0"/>
              <a:t>CHA is required to inform its members of their rights and responsibilities, which are listed in the Member Handbook. </a:t>
            </a:r>
          </a:p>
          <a:p>
            <a:pPr marL="0" indent="0" algn="just">
              <a:spcBef>
                <a:spcPts val="0"/>
              </a:spcBef>
              <a:spcAft>
                <a:spcPts val="600"/>
              </a:spcAft>
              <a:buNone/>
            </a:pPr>
            <a:r>
              <a:rPr lang="en-US" sz="1800" dirty="0"/>
              <a:t>Providers are required to post the members’ rights and responsibilities in the waiting room of the facility in which services are rendered. </a:t>
            </a:r>
          </a:p>
        </p:txBody>
      </p:sp>
      <p:sp>
        <p:nvSpPr>
          <p:cNvPr id="4" name="Slide Number Placeholder 3">
            <a:extLst>
              <a:ext uri="{FF2B5EF4-FFF2-40B4-BE49-F238E27FC236}">
                <a16:creationId xmlns:a16="http://schemas.microsoft.com/office/drawing/2014/main" id="{9B44614B-278B-420C-A464-1538185DD63C}"/>
              </a:ext>
            </a:extLst>
          </p:cNvPr>
          <p:cNvSpPr>
            <a:spLocks noGrp="1"/>
          </p:cNvSpPr>
          <p:nvPr>
            <p:ph type="sldNum" sz="quarter" idx="12"/>
          </p:nvPr>
        </p:nvSpPr>
        <p:spPr/>
        <p:txBody>
          <a:bodyPr/>
          <a:lstStyle/>
          <a:p>
            <a:fld id="{839BD1D2-6DB2-408B-A2BF-D067DFF0EF98}" type="slidenum">
              <a:rPr lang="en-US" smtClean="0"/>
              <a:t>38</a:t>
            </a:fld>
            <a:endParaRPr lang="en-US" dirty="0"/>
          </a:p>
        </p:txBody>
      </p:sp>
      <p:pic>
        <p:nvPicPr>
          <p:cNvPr id="5" name="Graphic 4" descr="Caret Up with solid fill">
            <a:hlinkClick r:id="rId4" action="ppaction://hlinksldjump"/>
            <a:extLst>
              <a:ext uri="{FF2B5EF4-FFF2-40B4-BE49-F238E27FC236}">
                <a16:creationId xmlns:a16="http://schemas.microsoft.com/office/drawing/2014/main" id="{6B39A5A3-E871-4C8A-BA05-5C704608F0A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775409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B177A-915E-4927-B80A-CE5DD0D68B1E}"/>
              </a:ext>
            </a:extLst>
          </p:cNvPr>
          <p:cNvSpPr>
            <a:spLocks noGrp="1"/>
          </p:cNvSpPr>
          <p:nvPr>
            <p:ph type="title"/>
          </p:nvPr>
        </p:nvSpPr>
        <p:spPr/>
        <p:txBody>
          <a:bodyPr/>
          <a:lstStyle/>
          <a:p>
            <a:pPr algn="ctr"/>
            <a:r>
              <a:rPr lang="en-US" sz="3600" dirty="0">
                <a:solidFill>
                  <a:srgbClr val="0064A4"/>
                </a:solidFill>
              </a:rPr>
              <a:t>Member Handbook</a:t>
            </a:r>
          </a:p>
        </p:txBody>
      </p:sp>
      <p:sp>
        <p:nvSpPr>
          <p:cNvPr id="3" name="Content Placeholder 2">
            <a:extLst>
              <a:ext uri="{FF2B5EF4-FFF2-40B4-BE49-F238E27FC236}">
                <a16:creationId xmlns:a16="http://schemas.microsoft.com/office/drawing/2014/main" id="{A94059F8-6D89-42AF-A82C-E604AECFEBE7}"/>
              </a:ext>
            </a:extLst>
          </p:cNvPr>
          <p:cNvSpPr>
            <a:spLocks noGrp="1"/>
          </p:cNvSpPr>
          <p:nvPr>
            <p:ph idx="1"/>
          </p:nvPr>
        </p:nvSpPr>
        <p:spPr/>
        <p:txBody>
          <a:bodyPr>
            <a:normAutofit fontScale="92500" lnSpcReduction="20000"/>
          </a:bodyPr>
          <a:lstStyle/>
          <a:p>
            <a:pPr marL="0" indent="0" algn="just">
              <a:spcBef>
                <a:spcPts val="0"/>
              </a:spcBef>
              <a:spcAft>
                <a:spcPts val="600"/>
              </a:spcAft>
              <a:buNone/>
            </a:pPr>
            <a:r>
              <a:rPr lang="en-US" sz="1800" b="1" dirty="0">
                <a:solidFill>
                  <a:srgbClr val="0064A4"/>
                </a:solidFill>
              </a:rPr>
              <a:t>Member Rights and Responsibilities</a:t>
            </a:r>
          </a:p>
          <a:p>
            <a:pPr marL="0" indent="0" algn="just">
              <a:spcBef>
                <a:spcPts val="0"/>
              </a:spcBef>
              <a:spcAft>
                <a:spcPts val="600"/>
              </a:spcAft>
              <a:buNone/>
            </a:pPr>
            <a:r>
              <a:rPr lang="en-US" sz="1800" dirty="0"/>
              <a:t>Member rights includes, but are not limited to members taking the following actions:</a:t>
            </a:r>
          </a:p>
          <a:p>
            <a:pPr marL="285750" indent="-285750" algn="just">
              <a:spcBef>
                <a:spcPts val="0"/>
              </a:spcBef>
              <a:spcAft>
                <a:spcPts val="600"/>
              </a:spcAft>
              <a:buClr>
                <a:srgbClr val="0064A4"/>
              </a:buClr>
            </a:pPr>
            <a:r>
              <a:rPr lang="en-US" sz="1800" dirty="0"/>
              <a:t>Voice complaints or appeals, either verbally or in writing, about CalOptima Health, CHA, provider or the care any provides. There is no time limit to file a compliant. CalOptima  Health can assist with filing a complaint or grievance.</a:t>
            </a:r>
          </a:p>
          <a:p>
            <a:pPr marL="285750" indent="-285750" algn="just">
              <a:spcBef>
                <a:spcPts val="0"/>
              </a:spcBef>
              <a:spcAft>
                <a:spcPts val="600"/>
              </a:spcAft>
              <a:buClr>
                <a:srgbClr val="0064A4"/>
              </a:buClr>
            </a:pPr>
            <a:r>
              <a:rPr lang="en-US" sz="1800" dirty="0"/>
              <a:t>Get oral interpretation services in the language that they understand at no-cost.</a:t>
            </a:r>
          </a:p>
          <a:p>
            <a:pPr marL="285750" indent="-285750" algn="just">
              <a:spcBef>
                <a:spcPts val="0"/>
              </a:spcBef>
              <a:spcAft>
                <a:spcPts val="600"/>
              </a:spcAft>
              <a:buClr>
                <a:srgbClr val="0064A4"/>
              </a:buClr>
            </a:pPr>
            <a:r>
              <a:rPr lang="en-US" sz="1800" dirty="0"/>
              <a:t>Ask for a State Fair Hearing, including information on the conditions under which a State Fair Hearing can be expedited. CalOptima Health can assist with filing for a State Fair Hearing.</a:t>
            </a:r>
          </a:p>
          <a:p>
            <a:pPr marL="285750" indent="-285750" algn="just">
              <a:spcBef>
                <a:spcPts val="0"/>
              </a:spcBef>
              <a:spcAft>
                <a:spcPts val="600"/>
              </a:spcAft>
              <a:buClr>
                <a:srgbClr val="0064A4"/>
              </a:buClr>
            </a:pPr>
            <a:r>
              <a:rPr lang="en-US" sz="1800" dirty="0"/>
              <a:t>Receive written member information in alternative formats, including Braille, large-size print no smaller than 20 point font, accessible electronic format, and audio format upon request and in accordance with 45 CFR sections 84.52(d), 92.202, and 438.10.</a:t>
            </a:r>
          </a:p>
          <a:p>
            <a:pPr marL="285750" indent="-285750" algn="just">
              <a:spcBef>
                <a:spcPts val="0"/>
              </a:spcBef>
              <a:spcAft>
                <a:spcPts val="600"/>
              </a:spcAft>
              <a:buClr>
                <a:srgbClr val="0064A4"/>
              </a:buClr>
            </a:pPr>
            <a:r>
              <a:rPr lang="en-US" sz="1800" dirty="0"/>
              <a:t>Be free from any form of control, restraint, seclusion or limitation used as a means of coercion, discipline, pressure, punishment, convenience or retaliation</a:t>
            </a:r>
          </a:p>
          <a:p>
            <a:pPr marL="285750" indent="-285750" algn="just">
              <a:spcBef>
                <a:spcPts val="0"/>
              </a:spcBef>
              <a:spcAft>
                <a:spcPts val="600"/>
              </a:spcAft>
            </a:pPr>
            <a:endParaRPr lang="en-US" sz="1800" dirty="0"/>
          </a:p>
          <a:p>
            <a:pPr marL="0" indent="0" algn="just">
              <a:spcBef>
                <a:spcPts val="0"/>
              </a:spcBef>
              <a:spcAft>
                <a:spcPts val="600"/>
              </a:spcAft>
              <a:buNone/>
            </a:pPr>
            <a:r>
              <a:rPr lang="en-US" sz="1800" dirty="0"/>
              <a:t>Please refer to the Member Handbook for a full list of Member’s Rights and Responsibilities</a:t>
            </a:r>
          </a:p>
        </p:txBody>
      </p:sp>
      <p:sp>
        <p:nvSpPr>
          <p:cNvPr id="4" name="Slide Number Placeholder 3">
            <a:extLst>
              <a:ext uri="{FF2B5EF4-FFF2-40B4-BE49-F238E27FC236}">
                <a16:creationId xmlns:a16="http://schemas.microsoft.com/office/drawing/2014/main" id="{9B44614B-278B-420C-A464-1538185DD63C}"/>
              </a:ext>
            </a:extLst>
          </p:cNvPr>
          <p:cNvSpPr>
            <a:spLocks noGrp="1"/>
          </p:cNvSpPr>
          <p:nvPr>
            <p:ph type="sldNum" sz="quarter" idx="12"/>
          </p:nvPr>
        </p:nvSpPr>
        <p:spPr/>
        <p:txBody>
          <a:bodyPr/>
          <a:lstStyle/>
          <a:p>
            <a:fld id="{839BD1D2-6DB2-408B-A2BF-D067DFF0EF98}" type="slidenum">
              <a:rPr lang="en-US" smtClean="0"/>
              <a:t>39</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F9009302-2CD6-4A79-836A-56B5C17D31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2629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8FD19-32A4-4598-BD85-09088A60070C}"/>
              </a:ext>
            </a:extLst>
          </p:cNvPr>
          <p:cNvSpPr>
            <a:spLocks noGrp="1"/>
          </p:cNvSpPr>
          <p:nvPr>
            <p:ph type="title"/>
          </p:nvPr>
        </p:nvSpPr>
        <p:spPr/>
        <p:txBody>
          <a:bodyPr/>
          <a:lstStyle/>
          <a:p>
            <a:pPr algn="ctr"/>
            <a:r>
              <a:rPr lang="en-US" b="1" dirty="0">
                <a:solidFill>
                  <a:srgbClr val="0064A4"/>
                </a:solidFill>
              </a:rPr>
              <a:t>Table of Contents</a:t>
            </a:r>
          </a:p>
        </p:txBody>
      </p:sp>
      <p:sp>
        <p:nvSpPr>
          <p:cNvPr id="5" name="Text Placeholder 4">
            <a:extLst>
              <a:ext uri="{FF2B5EF4-FFF2-40B4-BE49-F238E27FC236}">
                <a16:creationId xmlns:a16="http://schemas.microsoft.com/office/drawing/2014/main" id="{42897A84-230D-4537-A37A-230D37EC4978}"/>
              </a:ext>
            </a:extLst>
          </p:cNvPr>
          <p:cNvSpPr>
            <a:spLocks noGrp="1"/>
          </p:cNvSpPr>
          <p:nvPr>
            <p:ph type="body" idx="1"/>
          </p:nvPr>
        </p:nvSpPr>
        <p:spPr>
          <a:xfrm>
            <a:off x="457200" y="1535113"/>
            <a:ext cx="7620000" cy="446087"/>
          </a:xfrm>
        </p:spPr>
        <p:txBody>
          <a:bodyPr/>
          <a:lstStyle/>
          <a:p>
            <a:pPr marL="114300" marR="0" lvl="0" indent="0" algn="l" defTabSz="914400" rtl="0" eaLnBrk="1" fontAlgn="auto" latinLnBrk="0" hangingPunct="1">
              <a:lnSpc>
                <a:spcPct val="100000"/>
              </a:lnSpc>
              <a:spcBef>
                <a:spcPts val="0"/>
              </a:spcBef>
              <a:spcAft>
                <a:spcPts val="0"/>
              </a:spcAft>
              <a:buClr>
                <a:srgbClr val="4F81BD"/>
              </a:buClr>
              <a:buSzTx/>
              <a:buFont typeface="Arial" pitchFamily="34" charset="0"/>
              <a:buNone/>
              <a:tabLst/>
              <a:defRPr/>
            </a:pPr>
            <a:r>
              <a:rPr kumimoji="0" lang="en-US" sz="1800" b="1" i="0" u="sng" strike="noStrike" kern="1200" cap="none" spc="0" normalizeH="0" baseline="0" noProof="0" dirty="0">
                <a:ln>
                  <a:noFill/>
                </a:ln>
                <a:solidFill>
                  <a:prstClr val="black"/>
                </a:solidFill>
                <a:effectLst/>
                <a:uLnTx/>
                <a:uFillTx/>
                <a:latin typeface="Calibri"/>
                <a:ea typeface="+mn-ea"/>
                <a:cs typeface="+mn-cs"/>
              </a:rPr>
              <a:t>Section C: CHOC Health Alliance Operations</a:t>
            </a:r>
            <a:endParaRPr lang="en-US" dirty="0"/>
          </a:p>
        </p:txBody>
      </p:sp>
      <p:sp>
        <p:nvSpPr>
          <p:cNvPr id="3" name="Content Placeholder 2">
            <a:extLst>
              <a:ext uri="{FF2B5EF4-FFF2-40B4-BE49-F238E27FC236}">
                <a16:creationId xmlns:a16="http://schemas.microsoft.com/office/drawing/2014/main" id="{E1D7FC7A-1BCB-4DC6-AAB7-9E536B5CD653}"/>
              </a:ext>
            </a:extLst>
          </p:cNvPr>
          <p:cNvSpPr>
            <a:spLocks noGrp="1"/>
          </p:cNvSpPr>
          <p:nvPr>
            <p:ph sz="half" idx="2"/>
          </p:nvPr>
        </p:nvSpPr>
        <p:spPr>
          <a:xfrm>
            <a:off x="457200" y="1997337"/>
            <a:ext cx="3657600" cy="3951288"/>
          </a:xfrm>
        </p:spPr>
        <p:txBody>
          <a:bodyPr>
            <a:noAutofit/>
          </a:bodyPr>
          <a:lstStyle/>
          <a:p>
            <a:pPr lvl="1">
              <a:buClr>
                <a:srgbClr val="0064A4"/>
              </a:buClr>
              <a:buFont typeface="Wingdings" panose="05000000000000000000" pitchFamily="2" charset="2"/>
              <a:buChar char="§"/>
            </a:pPr>
            <a:r>
              <a:rPr lang="en-US" sz="1800" dirty="0">
                <a:hlinkClick r:id="rId2" action="ppaction://hlinksldjump"/>
              </a:rPr>
              <a:t>Provider Manual</a:t>
            </a:r>
            <a:endParaRPr lang="en-US" sz="1800" dirty="0"/>
          </a:p>
          <a:p>
            <a:pPr lvl="1">
              <a:buClr>
                <a:srgbClr val="0064A4"/>
              </a:buClr>
              <a:buFont typeface="Wingdings" panose="05000000000000000000" pitchFamily="2" charset="2"/>
              <a:buChar char="§"/>
            </a:pPr>
            <a:r>
              <a:rPr lang="en-US" sz="1800" dirty="0">
                <a:hlinkClick r:id="rId3" action="ppaction://hlinksldjump"/>
              </a:rPr>
              <a:t>Access Standards</a:t>
            </a:r>
            <a:endParaRPr lang="en-US" sz="1800" dirty="0"/>
          </a:p>
          <a:p>
            <a:pPr lvl="1">
              <a:buClr>
                <a:srgbClr val="0064A4"/>
              </a:buClr>
              <a:buFont typeface="Wingdings" panose="05000000000000000000" pitchFamily="2" charset="2"/>
              <a:buChar char="§"/>
            </a:pPr>
            <a:r>
              <a:rPr lang="en-US" sz="1800" dirty="0">
                <a:hlinkClick r:id="rId4" action="ppaction://hlinksldjump"/>
              </a:rPr>
              <a:t>Cultural Competency</a:t>
            </a:r>
            <a:endParaRPr lang="en-US" sz="1800" dirty="0"/>
          </a:p>
          <a:p>
            <a:pPr lvl="1">
              <a:buClr>
                <a:srgbClr val="0064A4"/>
              </a:buClr>
              <a:buFont typeface="Wingdings" panose="05000000000000000000" pitchFamily="2" charset="2"/>
              <a:buChar char="§"/>
            </a:pPr>
            <a:r>
              <a:rPr lang="en-US" sz="1800" dirty="0">
                <a:hlinkClick r:id="rId5" action="ppaction://hlinksldjump"/>
              </a:rPr>
              <a:t>Member Information</a:t>
            </a:r>
            <a:endParaRPr lang="en-US" sz="1800" dirty="0"/>
          </a:p>
          <a:p>
            <a:pPr lvl="2">
              <a:buClr>
                <a:srgbClr val="0064A4"/>
              </a:buClr>
              <a:buFont typeface="Wingdings" panose="05000000000000000000" pitchFamily="2" charset="2"/>
              <a:buChar char="§"/>
            </a:pPr>
            <a:r>
              <a:rPr lang="en-US" sz="1600" dirty="0"/>
              <a:t>Member Eligibility</a:t>
            </a:r>
          </a:p>
          <a:p>
            <a:pPr lvl="2">
              <a:buClr>
                <a:srgbClr val="0064A4"/>
              </a:buClr>
              <a:buFont typeface="Wingdings" panose="05000000000000000000" pitchFamily="2" charset="2"/>
              <a:buChar char="§"/>
            </a:pPr>
            <a:r>
              <a:rPr lang="en-US" sz="1600" dirty="0"/>
              <a:t>Member Disenrollment Request</a:t>
            </a:r>
          </a:p>
          <a:p>
            <a:pPr lvl="1">
              <a:buClr>
                <a:srgbClr val="0064A4"/>
              </a:buClr>
              <a:buFont typeface="Wingdings" panose="05000000000000000000" pitchFamily="2" charset="2"/>
              <a:buChar char="§"/>
            </a:pPr>
            <a:r>
              <a:rPr lang="en-US" sz="1800" dirty="0">
                <a:hlinkClick r:id="rId6" action="ppaction://hlinksldjump"/>
              </a:rPr>
              <a:t>Authorizations</a:t>
            </a:r>
            <a:endParaRPr lang="en-US" sz="1800" dirty="0"/>
          </a:p>
          <a:p>
            <a:pPr lvl="2">
              <a:buClr>
                <a:srgbClr val="0064A4"/>
              </a:buClr>
              <a:buFont typeface="Wingdings" panose="05000000000000000000" pitchFamily="2" charset="2"/>
              <a:buChar char="§"/>
            </a:pPr>
            <a:r>
              <a:rPr lang="en-US" sz="1600" dirty="0"/>
              <a:t>EZ-Net Provider Portal</a:t>
            </a:r>
          </a:p>
        </p:txBody>
      </p:sp>
      <p:sp>
        <p:nvSpPr>
          <p:cNvPr id="7" name="Content Placeholder 6">
            <a:extLst>
              <a:ext uri="{FF2B5EF4-FFF2-40B4-BE49-F238E27FC236}">
                <a16:creationId xmlns:a16="http://schemas.microsoft.com/office/drawing/2014/main" id="{01C1439C-A3B7-4674-806C-C0757F297EA9}"/>
              </a:ext>
            </a:extLst>
          </p:cNvPr>
          <p:cNvSpPr>
            <a:spLocks noGrp="1"/>
          </p:cNvSpPr>
          <p:nvPr>
            <p:ph sz="quarter" idx="4"/>
          </p:nvPr>
        </p:nvSpPr>
        <p:spPr>
          <a:xfrm>
            <a:off x="4419600" y="1997337"/>
            <a:ext cx="3657600" cy="3951288"/>
          </a:xfrm>
        </p:spPr>
        <p:txBody>
          <a:bodyPr>
            <a:normAutofit/>
          </a:bodyPr>
          <a:lstStyle/>
          <a:p>
            <a:pPr marL="640080" marR="0" lvl="1" indent="-228600" algn="l" defTabSz="914400" rtl="0" eaLnBrk="1" fontAlgn="auto" latinLnBrk="0" hangingPunct="1">
              <a:lnSpc>
                <a:spcPct val="100000"/>
              </a:lnSpc>
              <a:spcBef>
                <a:spcPct val="20000"/>
              </a:spcBef>
              <a:spcAft>
                <a:spcPts val="0"/>
              </a:spcAft>
              <a:buClr>
                <a:srgbClr val="0064A4"/>
              </a:buClr>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hlinkClick r:id="rId7" action="ppaction://hlinksldjump"/>
              </a:rPr>
              <a:t>Clinical Programs</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lvl="2">
              <a:buClr>
                <a:srgbClr val="0064A4"/>
              </a:buClr>
              <a:buFont typeface="Wingdings" panose="05000000000000000000" pitchFamily="2" charset="2"/>
              <a:buChar char="§"/>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Model of Care</a:t>
            </a:r>
          </a:p>
          <a:p>
            <a:pPr lvl="2">
              <a:buClr>
                <a:srgbClr val="0064A4"/>
              </a:buClr>
              <a:buFont typeface="Wingdings" panose="05000000000000000000" pitchFamily="2" charset="2"/>
              <a:buChar char="§"/>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Seniors and Persons with Disabilities (SPD)</a:t>
            </a:r>
          </a:p>
          <a:p>
            <a:pPr lvl="2">
              <a:buClr>
                <a:srgbClr val="0064A4"/>
              </a:buClr>
              <a:buFont typeface="Wingdings" panose="05000000000000000000" pitchFamily="2" charset="2"/>
              <a:buChar char="§"/>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Care Management</a:t>
            </a:r>
          </a:p>
          <a:p>
            <a:pPr lvl="1">
              <a:buClr>
                <a:srgbClr val="0064A4"/>
              </a:buClr>
              <a:buFont typeface="Wingdings" panose="05000000000000000000" pitchFamily="2" charset="2"/>
              <a:buChar char="§"/>
              <a:defRPr/>
            </a:pPr>
            <a:r>
              <a:rPr lang="en-US" sz="1800" dirty="0">
                <a:hlinkClick r:id="rId8" action="ppaction://hlinksldjump"/>
              </a:rPr>
              <a:t>Doula Services</a:t>
            </a:r>
            <a:endParaRPr lang="en-US" sz="1800" dirty="0">
              <a:hlinkClick r:id="rId9" action="ppaction://hlinksldjump"/>
            </a:endParaRPr>
          </a:p>
          <a:p>
            <a:pPr lvl="1">
              <a:buClr>
                <a:srgbClr val="0064A4"/>
              </a:buClr>
              <a:buFont typeface="Wingdings" panose="05000000000000000000" pitchFamily="2" charset="2"/>
              <a:buChar char="§"/>
              <a:defRPr/>
            </a:pPr>
            <a:r>
              <a:rPr lang="en-US" sz="1800" dirty="0">
                <a:hlinkClick r:id="rId9" action="ppaction://hlinksldjump"/>
              </a:rPr>
              <a:t>Claims</a:t>
            </a:r>
            <a:endParaRPr lang="en-US" sz="1800" dirty="0"/>
          </a:p>
          <a:p>
            <a:pPr marL="640080" marR="0" lvl="1" indent="-228600" algn="l" defTabSz="914400" rtl="0" eaLnBrk="1" fontAlgn="auto" latinLnBrk="0" hangingPunct="1">
              <a:lnSpc>
                <a:spcPct val="100000"/>
              </a:lnSpc>
              <a:spcBef>
                <a:spcPct val="20000"/>
              </a:spcBef>
              <a:spcAft>
                <a:spcPts val="0"/>
              </a:spcAft>
              <a:buClr>
                <a:srgbClr val="0064A4"/>
              </a:buClr>
              <a:buSzTx/>
              <a:buFont typeface="Wingdings" panose="05000000000000000000" pitchFamily="2" charset="2"/>
              <a:buChar char="§"/>
              <a:tabLst/>
              <a:defRPr/>
            </a:pPr>
            <a:r>
              <a:rPr kumimoji="0" lang="en-US" sz="1800" b="0" i="0" u="none" strike="noStrike" kern="1200" cap="none" spc="0" normalizeH="0" baseline="0" noProof="0" dirty="0">
                <a:ln>
                  <a:noFill/>
                </a:ln>
                <a:effectLst/>
                <a:uLnTx/>
                <a:uFillTx/>
                <a:latin typeface="Calibri"/>
                <a:ea typeface="+mn-ea"/>
                <a:cs typeface="+mn-cs"/>
                <a:hlinkClick r:id="rId10" action="ppaction://hlinksldjump"/>
              </a:rPr>
              <a:t>Provider Payments Portal</a:t>
            </a:r>
            <a:endParaRPr kumimoji="0" lang="en-US" sz="1800" b="0" i="0" u="none" strike="noStrike" kern="1200" cap="none" spc="0" normalizeH="0" baseline="0" noProof="0" dirty="0">
              <a:ln>
                <a:noFill/>
              </a:ln>
              <a:effectLst/>
              <a:uLnTx/>
              <a:uFillTx/>
              <a:latin typeface="Calibri"/>
              <a:ea typeface="+mn-ea"/>
              <a:cs typeface="+mn-cs"/>
            </a:endParaRPr>
          </a:p>
          <a:p>
            <a:pPr lvl="2">
              <a:buClr>
                <a:srgbClr val="0064A4"/>
              </a:buClr>
              <a:buFont typeface="Wingdings" panose="05000000000000000000" pitchFamily="2" charset="2"/>
              <a:buChar char="§"/>
              <a:defRPr/>
            </a:pPr>
            <a:r>
              <a:rPr kumimoji="0" lang="en-US" sz="1600" b="0" i="0" u="none" strike="noStrike" kern="1200" cap="none" spc="0" normalizeH="0" baseline="0" noProof="0" dirty="0">
                <a:ln>
                  <a:noFill/>
                </a:ln>
                <a:effectLst/>
                <a:uLnTx/>
                <a:uFillTx/>
                <a:latin typeface="Calibri"/>
                <a:ea typeface="+mn-ea"/>
                <a:cs typeface="+mn-cs"/>
              </a:rPr>
              <a:t>ECHO Health</a:t>
            </a:r>
          </a:p>
          <a:p>
            <a:pPr marL="640080" marR="0" lvl="1" indent="-228600" algn="l" defTabSz="914400" rtl="0" eaLnBrk="1" fontAlgn="auto" latinLnBrk="0" hangingPunct="1">
              <a:lnSpc>
                <a:spcPct val="100000"/>
              </a:lnSpc>
              <a:spcBef>
                <a:spcPct val="20000"/>
              </a:spcBef>
              <a:spcAft>
                <a:spcPts val="0"/>
              </a:spcAft>
              <a:buClr>
                <a:srgbClr val="0064A4"/>
              </a:buClr>
              <a:buSzTx/>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hlinkClick r:id="rId11" action="ppaction://hlinksldjump"/>
              </a:rPr>
              <a:t>Quality Improvement (HEDIS)</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lvl="2">
              <a:buClr>
                <a:srgbClr val="0064A4"/>
              </a:buClr>
              <a:buFont typeface="Wingdings" panose="05000000000000000000" pitchFamily="2" charset="2"/>
              <a:buChar char="§"/>
              <a:defRPr/>
            </a:pPr>
            <a:r>
              <a:rPr kumimoji="0" lang="en-US" sz="1600" b="0" i="0" u="none" strike="noStrike" kern="1200" cap="none" spc="0" normalizeH="0" baseline="0" noProof="0" dirty="0" err="1">
                <a:ln>
                  <a:noFill/>
                </a:ln>
                <a:solidFill>
                  <a:prstClr val="black"/>
                </a:solidFill>
                <a:effectLst/>
                <a:uLnTx/>
                <a:uFillTx/>
                <a:latin typeface="Calibri"/>
                <a:ea typeface="+mn-ea"/>
                <a:cs typeface="+mn-cs"/>
              </a:rPr>
              <a:t>Cozeva</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p>
            <a:endParaRPr lang="en-US" dirty="0"/>
          </a:p>
        </p:txBody>
      </p:sp>
      <p:sp>
        <p:nvSpPr>
          <p:cNvPr id="4" name="Slide Number Placeholder 3">
            <a:extLst>
              <a:ext uri="{FF2B5EF4-FFF2-40B4-BE49-F238E27FC236}">
                <a16:creationId xmlns:a16="http://schemas.microsoft.com/office/drawing/2014/main" id="{35BEF26F-E0A7-45C0-B964-EFA1C50FBE0C}"/>
              </a:ext>
            </a:extLst>
          </p:cNvPr>
          <p:cNvSpPr>
            <a:spLocks noGrp="1"/>
          </p:cNvSpPr>
          <p:nvPr>
            <p:ph type="sldNum" sz="quarter" idx="12"/>
          </p:nvPr>
        </p:nvSpPr>
        <p:spPr/>
        <p:txBody>
          <a:bodyPr/>
          <a:lstStyle/>
          <a:p>
            <a:fld id="{839BD1D2-6DB2-408B-A2BF-D067DFF0EF98}" type="slidenum">
              <a:rPr lang="en-US" smtClean="0"/>
              <a:t>4</a:t>
            </a:fld>
            <a:endParaRPr lang="en-US" dirty="0"/>
          </a:p>
        </p:txBody>
      </p:sp>
      <p:pic>
        <p:nvPicPr>
          <p:cNvPr id="8" name="Graphic 7" descr="Caret Up with solid fill">
            <a:hlinkClick r:id="rId12" action="ppaction://hlinksldjump"/>
            <a:extLst>
              <a:ext uri="{FF2B5EF4-FFF2-40B4-BE49-F238E27FC236}">
                <a16:creationId xmlns:a16="http://schemas.microsoft.com/office/drawing/2014/main" id="{25C04C87-0077-4301-A18A-1A2B0E9A0DB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6436722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880D0E51-9061-1C3D-5C54-CF9294EB3A9C}"/>
              </a:ext>
            </a:extLst>
          </p:cNvPr>
          <p:cNvGraphicFramePr>
            <a:graphicFrameLocks noGrp="1"/>
          </p:cNvGraphicFramePr>
          <p:nvPr>
            <p:extLst>
              <p:ext uri="{D42A27DB-BD31-4B8C-83A1-F6EECF244321}">
                <p14:modId xmlns:p14="http://schemas.microsoft.com/office/powerpoint/2010/main" val="1309107523"/>
              </p:ext>
            </p:extLst>
          </p:nvPr>
        </p:nvGraphicFramePr>
        <p:xfrm>
          <a:off x="572805" y="5273040"/>
          <a:ext cx="7998389" cy="1584960"/>
        </p:xfrm>
        <a:graphic>
          <a:graphicData uri="http://schemas.openxmlformats.org/drawingml/2006/table">
            <a:tbl>
              <a:tblPr firstRow="1" bandRow="1">
                <a:effectLst/>
                <a:tableStyleId>{5C22544A-7EE6-4342-B048-85BDC9FD1C3A}</a:tableStyleId>
              </a:tblPr>
              <a:tblGrid>
                <a:gridCol w="1912183">
                  <a:extLst>
                    <a:ext uri="{9D8B030D-6E8A-4147-A177-3AD203B41FA5}">
                      <a16:colId xmlns:a16="http://schemas.microsoft.com/office/drawing/2014/main" val="3587474316"/>
                    </a:ext>
                  </a:extLst>
                </a:gridCol>
                <a:gridCol w="1912183">
                  <a:extLst>
                    <a:ext uri="{9D8B030D-6E8A-4147-A177-3AD203B41FA5}">
                      <a16:colId xmlns:a16="http://schemas.microsoft.com/office/drawing/2014/main" val="2939811265"/>
                    </a:ext>
                  </a:extLst>
                </a:gridCol>
                <a:gridCol w="1912183">
                  <a:extLst>
                    <a:ext uri="{9D8B030D-6E8A-4147-A177-3AD203B41FA5}">
                      <a16:colId xmlns:a16="http://schemas.microsoft.com/office/drawing/2014/main" val="2141288854"/>
                    </a:ext>
                  </a:extLst>
                </a:gridCol>
                <a:gridCol w="2261840">
                  <a:extLst>
                    <a:ext uri="{9D8B030D-6E8A-4147-A177-3AD203B41FA5}">
                      <a16:colId xmlns:a16="http://schemas.microsoft.com/office/drawing/2014/main" val="3539378050"/>
                    </a:ext>
                  </a:extLst>
                </a:gridCol>
              </a:tblGrid>
              <a:tr h="1325562">
                <a:tc>
                  <a:txBody>
                    <a:bodyPr/>
                    <a:lstStyle/>
                    <a:p>
                      <a:r>
                        <a:rPr lang="en-US" sz="1400" b="0" dirty="0">
                          <a:solidFill>
                            <a:schemeClr val="tx1"/>
                          </a:solidFill>
                        </a:rPr>
                        <a:t>Contacting CalOptima Health’s Customer Service department (714) 246-8500</a:t>
                      </a:r>
                    </a:p>
                    <a:p>
                      <a:endParaRPr lang="en-US" sz="1400" b="0" dirty="0">
                        <a:solidFill>
                          <a:schemeClr val="tx1"/>
                        </a:solidFill>
                      </a:endParaRPr>
                    </a:p>
                  </a:txBody>
                  <a:tcPr>
                    <a:lnR w="12700" cap="flat" cmpd="sng" algn="ctr">
                      <a:solidFill>
                        <a:srgbClr val="0064A4"/>
                      </a:solidFill>
                      <a:prstDash val="solid"/>
                      <a:round/>
                      <a:headEnd type="none" w="med" len="med"/>
                      <a:tailEnd type="none" w="med" len="med"/>
                    </a:lnR>
                    <a:noFill/>
                  </a:tcPr>
                </a:tc>
                <a:tc>
                  <a:txBody>
                    <a:bodyPr/>
                    <a:lstStyle/>
                    <a:p>
                      <a:r>
                        <a:rPr lang="en-US" sz="1400" b="0" dirty="0">
                          <a:solidFill>
                            <a:schemeClr val="tx1"/>
                          </a:solidFill>
                        </a:rPr>
                        <a:t>Filling out a member grievance or appeal on CalOptima Health’s website</a:t>
                      </a:r>
                    </a:p>
                    <a:p>
                      <a:r>
                        <a:rPr lang="en-US" sz="1400" b="0" dirty="0">
                          <a:hlinkClick r:id="rId2"/>
                        </a:rPr>
                        <a:t>Reporting and Solving Problems</a:t>
                      </a:r>
                      <a:endParaRPr lang="en-US" sz="1400" b="0" dirty="0">
                        <a:solidFill>
                          <a:schemeClr val="tx1"/>
                        </a:solidFill>
                      </a:endParaRPr>
                    </a:p>
                  </a:txBody>
                  <a:tcPr>
                    <a:lnL w="12700" cap="flat" cmpd="sng" algn="ctr">
                      <a:solidFill>
                        <a:srgbClr val="0064A4"/>
                      </a:solidFill>
                      <a:prstDash val="solid"/>
                      <a:round/>
                      <a:headEnd type="none" w="med" len="med"/>
                      <a:tailEnd type="none" w="med" len="med"/>
                    </a:lnL>
                    <a:lnR w="12700" cap="flat" cmpd="sng" algn="ctr">
                      <a:solidFill>
                        <a:srgbClr val="0064A4"/>
                      </a:solidFill>
                      <a:prstDash val="solid"/>
                      <a:round/>
                      <a:headEnd type="none" w="med" len="med"/>
                      <a:tailEnd type="none" w="med" len="med"/>
                    </a:lnR>
                    <a:noFill/>
                  </a:tcPr>
                </a:tc>
                <a:tc>
                  <a:txBody>
                    <a:bodyPr/>
                    <a:lstStyle/>
                    <a:p>
                      <a:r>
                        <a:rPr lang="en-US" sz="1400" b="0" dirty="0">
                          <a:solidFill>
                            <a:schemeClr val="tx1"/>
                          </a:solidFill>
                        </a:rPr>
                        <a:t>Visiting CalOptima Health’s office at:</a:t>
                      </a:r>
                    </a:p>
                    <a:p>
                      <a:r>
                        <a:rPr lang="en-US" sz="1400" b="0" dirty="0">
                          <a:solidFill>
                            <a:schemeClr val="tx1"/>
                          </a:solidFill>
                        </a:rPr>
                        <a:t>505 City Parkway West</a:t>
                      </a:r>
                    </a:p>
                    <a:p>
                      <a:r>
                        <a:rPr lang="en-US" sz="1400" b="0" dirty="0">
                          <a:solidFill>
                            <a:schemeClr val="tx1"/>
                          </a:solidFill>
                        </a:rPr>
                        <a:t>Orange, CA 92868</a:t>
                      </a:r>
                    </a:p>
                  </a:txBody>
                  <a:tcPr>
                    <a:lnL w="12700" cap="flat" cmpd="sng" algn="ctr">
                      <a:solidFill>
                        <a:srgbClr val="0064A4"/>
                      </a:solidFill>
                      <a:prstDash val="solid"/>
                      <a:round/>
                      <a:headEnd type="none" w="med" len="med"/>
                      <a:tailEnd type="none" w="med" len="med"/>
                    </a:lnL>
                    <a:lnR w="12700" cap="flat" cmpd="sng" algn="ctr">
                      <a:solidFill>
                        <a:srgbClr val="0064A4"/>
                      </a:solidFill>
                      <a:prstDash val="solid"/>
                      <a:round/>
                      <a:headEnd type="none" w="med" len="med"/>
                      <a:tailEnd type="none" w="med" len="med"/>
                    </a:lnR>
                    <a:noFill/>
                  </a:tcPr>
                </a:tc>
                <a:tc>
                  <a:txBody>
                    <a:bodyPr/>
                    <a:lstStyle/>
                    <a:p>
                      <a:r>
                        <a:rPr lang="en-US" sz="1400" b="0" dirty="0">
                          <a:solidFill>
                            <a:schemeClr val="tx1"/>
                          </a:solidFill>
                        </a:rPr>
                        <a:t>Fill out a member complaint form and mail it to:</a:t>
                      </a:r>
                    </a:p>
                    <a:p>
                      <a:r>
                        <a:rPr lang="en-US" sz="1400" b="0" dirty="0">
                          <a:solidFill>
                            <a:schemeClr val="tx1"/>
                          </a:solidFill>
                        </a:rPr>
                        <a:t>CalOptima Health</a:t>
                      </a:r>
                    </a:p>
                    <a:p>
                      <a:r>
                        <a:rPr lang="en-US" sz="1400" b="0" dirty="0">
                          <a:solidFill>
                            <a:schemeClr val="tx1"/>
                          </a:solidFill>
                        </a:rPr>
                        <a:t>Grievance and Appeals Resolution Services</a:t>
                      </a:r>
                    </a:p>
                    <a:p>
                      <a:r>
                        <a:rPr lang="en-US" sz="1400" b="0" dirty="0">
                          <a:solidFill>
                            <a:schemeClr val="tx1"/>
                          </a:solidFill>
                        </a:rPr>
                        <a:t>505 City Parkway West</a:t>
                      </a:r>
                    </a:p>
                    <a:p>
                      <a:r>
                        <a:rPr lang="en-US" sz="1400" b="0" dirty="0">
                          <a:solidFill>
                            <a:schemeClr val="tx1"/>
                          </a:solidFill>
                        </a:rPr>
                        <a:t>Orange, CA 92868</a:t>
                      </a:r>
                    </a:p>
                  </a:txBody>
                  <a:tcPr>
                    <a:lnL w="12700" cap="flat" cmpd="sng" algn="ctr">
                      <a:solidFill>
                        <a:srgbClr val="0064A4"/>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19036300"/>
                  </a:ext>
                </a:extLst>
              </a:tr>
            </a:tbl>
          </a:graphicData>
        </a:graphic>
      </p:graphicFrame>
      <p:sp>
        <p:nvSpPr>
          <p:cNvPr id="2" name="Title 1">
            <a:extLst>
              <a:ext uri="{FF2B5EF4-FFF2-40B4-BE49-F238E27FC236}">
                <a16:creationId xmlns:a16="http://schemas.microsoft.com/office/drawing/2014/main" id="{9A7B177A-915E-4927-B80A-CE5DD0D68B1E}"/>
              </a:ext>
            </a:extLst>
          </p:cNvPr>
          <p:cNvSpPr>
            <a:spLocks noGrp="1"/>
          </p:cNvSpPr>
          <p:nvPr>
            <p:ph type="title"/>
          </p:nvPr>
        </p:nvSpPr>
        <p:spPr/>
        <p:txBody>
          <a:bodyPr/>
          <a:lstStyle/>
          <a:p>
            <a:pPr algn="ctr"/>
            <a:r>
              <a:rPr lang="en-US" sz="3600" dirty="0">
                <a:solidFill>
                  <a:srgbClr val="0064A4"/>
                </a:solidFill>
              </a:rPr>
              <a:t>Member Grievances and Appeals</a:t>
            </a:r>
          </a:p>
        </p:txBody>
      </p:sp>
      <p:sp>
        <p:nvSpPr>
          <p:cNvPr id="3" name="Content Placeholder 2">
            <a:extLst>
              <a:ext uri="{FF2B5EF4-FFF2-40B4-BE49-F238E27FC236}">
                <a16:creationId xmlns:a16="http://schemas.microsoft.com/office/drawing/2014/main" id="{A94059F8-6D89-42AF-A82C-E604AECFEBE7}"/>
              </a:ext>
            </a:extLst>
          </p:cNvPr>
          <p:cNvSpPr>
            <a:spLocks noGrp="1"/>
          </p:cNvSpPr>
          <p:nvPr>
            <p:ph idx="1"/>
          </p:nvPr>
        </p:nvSpPr>
        <p:spPr/>
        <p:txBody>
          <a:bodyPr>
            <a:normAutofit/>
          </a:bodyPr>
          <a:lstStyle/>
          <a:p>
            <a:pPr marL="0" indent="0" algn="just">
              <a:spcBef>
                <a:spcPts val="0"/>
              </a:spcBef>
              <a:spcAft>
                <a:spcPts val="600"/>
              </a:spcAft>
              <a:buNone/>
            </a:pPr>
            <a:r>
              <a:rPr lang="en-US" sz="1600" b="1" dirty="0">
                <a:solidFill>
                  <a:srgbClr val="0064A4"/>
                </a:solidFill>
              </a:rPr>
              <a:t>Member Grievances and Appeals</a:t>
            </a:r>
          </a:p>
          <a:p>
            <a:pPr marL="0" indent="0" algn="just">
              <a:spcBef>
                <a:spcPts val="0"/>
              </a:spcBef>
              <a:spcAft>
                <a:spcPts val="600"/>
              </a:spcAft>
              <a:buNone/>
            </a:pPr>
            <a:r>
              <a:rPr lang="en-US" sz="1600" dirty="0"/>
              <a:t>A </a:t>
            </a:r>
            <a:r>
              <a:rPr lang="en-US" sz="1600" b="1" dirty="0"/>
              <a:t>grievance</a:t>
            </a:r>
            <a:r>
              <a:rPr lang="en-US" sz="1600" dirty="0"/>
              <a:t>, or complaint, is when a Member has a problem or is unhappy with the services they received.</a:t>
            </a:r>
          </a:p>
          <a:p>
            <a:pPr marL="0" indent="0" algn="just">
              <a:spcBef>
                <a:spcPts val="0"/>
              </a:spcBef>
              <a:spcAft>
                <a:spcPts val="600"/>
              </a:spcAft>
              <a:buNone/>
            </a:pPr>
            <a:r>
              <a:rPr lang="en-US" sz="1600" dirty="0"/>
              <a:t>An </a:t>
            </a:r>
            <a:r>
              <a:rPr lang="en-US" sz="1600" b="1" dirty="0"/>
              <a:t>appeal</a:t>
            </a:r>
            <a:r>
              <a:rPr lang="en-US" sz="1600" dirty="0"/>
              <a:t> is a request to review a plan’s decision about a Member’s services. Member can request the review of an adverse coverage decision on the health care services a Member believes they are entitled to receive, including the delay in providing, arranging for, or approving the health care services, or on the amount the member must pay for a service.</a:t>
            </a:r>
          </a:p>
          <a:p>
            <a:pPr marL="0" indent="0" algn="just">
              <a:lnSpc>
                <a:spcPct val="110000"/>
              </a:lnSpc>
              <a:spcBef>
                <a:spcPts val="0"/>
              </a:spcBef>
              <a:spcAft>
                <a:spcPts val="600"/>
              </a:spcAft>
              <a:buNone/>
            </a:pPr>
            <a:r>
              <a:rPr lang="en-US" sz="1600" dirty="0"/>
              <a:t>Members, or a Provider or authorized representative acting on behalf of the member and with the member’s written consent, can submit a grievance or appeal. Any of the below methods can be used to file a grievance towards a Network Provider and Out-of-Network Provider.</a:t>
            </a:r>
          </a:p>
          <a:p>
            <a:pPr marL="0" indent="0" algn="just">
              <a:lnSpc>
                <a:spcPct val="110000"/>
              </a:lnSpc>
              <a:spcBef>
                <a:spcPts val="0"/>
              </a:spcBef>
              <a:spcAft>
                <a:spcPts val="600"/>
              </a:spcAft>
              <a:buNone/>
            </a:pPr>
            <a:r>
              <a:rPr lang="en-US" sz="1600" dirty="0"/>
              <a:t>Members can submit a grievance or appeal by:</a:t>
            </a:r>
          </a:p>
          <a:p>
            <a:pPr marL="0" indent="0" algn="just">
              <a:spcBef>
                <a:spcPts val="0"/>
              </a:spcBef>
              <a:spcAft>
                <a:spcPts val="600"/>
              </a:spcAft>
              <a:buNone/>
            </a:pPr>
            <a:endParaRPr lang="en-US" sz="1800" dirty="0"/>
          </a:p>
        </p:txBody>
      </p:sp>
      <p:sp>
        <p:nvSpPr>
          <p:cNvPr id="4" name="Slide Number Placeholder 3">
            <a:extLst>
              <a:ext uri="{FF2B5EF4-FFF2-40B4-BE49-F238E27FC236}">
                <a16:creationId xmlns:a16="http://schemas.microsoft.com/office/drawing/2014/main" id="{9B44614B-278B-420C-A464-1538185DD63C}"/>
              </a:ext>
            </a:extLst>
          </p:cNvPr>
          <p:cNvSpPr>
            <a:spLocks noGrp="1"/>
          </p:cNvSpPr>
          <p:nvPr>
            <p:ph type="sldNum" sz="quarter" idx="12"/>
          </p:nvPr>
        </p:nvSpPr>
        <p:spPr/>
        <p:txBody>
          <a:bodyPr/>
          <a:lstStyle/>
          <a:p>
            <a:fld id="{839BD1D2-6DB2-408B-A2BF-D067DFF0EF98}" type="slidenum">
              <a:rPr lang="en-US" smtClean="0"/>
              <a:t>40</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A2CA599E-BCF2-4871-8BA0-F32FF10A1B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5413759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CalOptima Health Provider Resources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41</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73FCD907-B8EA-43D8-A831-F178401C04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827162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2228C-7C20-46FD-8EDC-BDAD767E76C4}"/>
              </a:ext>
            </a:extLst>
          </p:cNvPr>
          <p:cNvSpPr>
            <a:spLocks noGrp="1"/>
          </p:cNvSpPr>
          <p:nvPr>
            <p:ph type="title"/>
          </p:nvPr>
        </p:nvSpPr>
        <p:spPr/>
        <p:txBody>
          <a:bodyPr/>
          <a:lstStyle/>
          <a:p>
            <a:pPr algn="ctr"/>
            <a:r>
              <a:rPr lang="en-US" sz="3600" dirty="0">
                <a:solidFill>
                  <a:srgbClr val="0064A4"/>
                </a:solidFill>
              </a:rPr>
              <a:t>Provider Resources on CalOptima Health’s Website</a:t>
            </a:r>
          </a:p>
        </p:txBody>
      </p:sp>
      <p:sp>
        <p:nvSpPr>
          <p:cNvPr id="3" name="Content Placeholder 2">
            <a:extLst>
              <a:ext uri="{FF2B5EF4-FFF2-40B4-BE49-F238E27FC236}">
                <a16:creationId xmlns:a16="http://schemas.microsoft.com/office/drawing/2014/main" id="{475CCA3E-DECB-4D1B-91A7-C05D7638DFB7}"/>
              </a:ext>
            </a:extLst>
          </p:cNvPr>
          <p:cNvSpPr>
            <a:spLocks noGrp="1"/>
          </p:cNvSpPr>
          <p:nvPr>
            <p:ph idx="1"/>
          </p:nvPr>
        </p:nvSpPr>
        <p:spPr/>
        <p:txBody>
          <a:bodyPr>
            <a:normAutofit lnSpcReduction="10000"/>
          </a:bodyPr>
          <a:lstStyle/>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Provider Communications</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This includes the monthly provider newsletter, as well as Provider Updates based on recent Operating Instruction Letters received by the Department of Health Care Services</a:t>
            </a:r>
          </a:p>
          <a:p>
            <a:pPr marL="0" marR="0" indent="0" algn="just">
              <a:spcBef>
                <a:spcPts val="0"/>
              </a:spcBef>
              <a:spcAft>
                <a:spcPts val="600"/>
              </a:spcAft>
              <a:buNone/>
            </a:pPr>
            <a:r>
              <a:rPr lang="en-US" sz="1800" dirty="0">
                <a:hlinkClick r:id="rId2"/>
              </a:rPr>
              <a:t>News and Events (caloptima.org)</a:t>
            </a:r>
            <a:endParaRPr lang="en-US" sz="1800" dirty="0"/>
          </a:p>
          <a:p>
            <a:pPr marL="0" marR="0" indent="0" algn="just">
              <a:spcBef>
                <a:spcPts val="0"/>
              </a:spcBef>
              <a:spcAft>
                <a:spcPts val="600"/>
              </a:spcAft>
              <a:buNone/>
            </a:pPr>
            <a:endParaRPr lang="en-US" sz="1800" dirty="0"/>
          </a:p>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CalOptima Health Policies &amp; Procedures</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A complete library of CalOptima Health policies and procedures can be found on their Compliance 360 site</a:t>
            </a:r>
          </a:p>
          <a:p>
            <a:pPr marL="0" marR="0" indent="0" algn="just">
              <a:spcBef>
                <a:spcPts val="0"/>
              </a:spcBef>
              <a:spcAft>
                <a:spcPts val="600"/>
              </a:spcAft>
              <a:buNone/>
            </a:pPr>
            <a:r>
              <a:rPr lang="en-US" sz="1800" dirty="0">
                <a:hlinkClick r:id="rId3"/>
              </a:rPr>
              <a:t>Resource Guides (caloptima.org)</a:t>
            </a:r>
            <a:endParaRPr lang="en-US" sz="1800" dirty="0"/>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In the event of a conflict or inconsistency between the Provider Manual and other documents or laws, the following shall apply in the order of descending precedence: federal and state statutes; regulations and regulatory guidance; the provider contract; CalOptima Health policies and procedures; and the Provider Manual.</a:t>
            </a:r>
            <a:endParaRPr lang="en-US" sz="18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5FCA187-EC70-4AB3-97B4-56724DA88268}"/>
              </a:ext>
            </a:extLst>
          </p:cNvPr>
          <p:cNvSpPr>
            <a:spLocks noGrp="1"/>
          </p:cNvSpPr>
          <p:nvPr>
            <p:ph type="sldNum" sz="quarter" idx="12"/>
          </p:nvPr>
        </p:nvSpPr>
        <p:spPr/>
        <p:txBody>
          <a:bodyPr/>
          <a:lstStyle/>
          <a:p>
            <a:fld id="{839BD1D2-6DB2-408B-A2BF-D067DFF0EF98}" type="slidenum">
              <a:rPr lang="en-US" smtClean="0"/>
              <a:t>42</a:t>
            </a:fld>
            <a:endParaRPr lang="en-US" dirty="0"/>
          </a:p>
        </p:txBody>
      </p:sp>
      <p:pic>
        <p:nvPicPr>
          <p:cNvPr id="5" name="Graphic 4" descr="Caret Up with solid fill">
            <a:hlinkClick r:id="rId4" action="ppaction://hlinksldjump"/>
            <a:extLst>
              <a:ext uri="{FF2B5EF4-FFF2-40B4-BE49-F238E27FC236}">
                <a16:creationId xmlns:a16="http://schemas.microsoft.com/office/drawing/2014/main" id="{8D2C6760-BDE5-404C-A015-42E76A368E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089262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813187-639A-40EE-B584-1B5312FCD45F}"/>
              </a:ext>
            </a:extLst>
          </p:cNvPr>
          <p:cNvSpPr>
            <a:spLocks noGrp="1"/>
          </p:cNvSpPr>
          <p:nvPr>
            <p:ph type="sldNum" sz="quarter" idx="12"/>
          </p:nvPr>
        </p:nvSpPr>
        <p:spPr/>
        <p:txBody>
          <a:bodyPr/>
          <a:lstStyle/>
          <a:p>
            <a:fld id="{839BD1D2-6DB2-408B-A2BF-D067DFF0EF98}" type="slidenum">
              <a:rPr lang="en-US" smtClean="0"/>
              <a:t>43</a:t>
            </a:fld>
            <a:endParaRPr lang="en-US" dirty="0"/>
          </a:p>
        </p:txBody>
      </p:sp>
      <p:sp>
        <p:nvSpPr>
          <p:cNvPr id="3" name="TextBox 2">
            <a:extLst>
              <a:ext uri="{FF2B5EF4-FFF2-40B4-BE49-F238E27FC236}">
                <a16:creationId xmlns:a16="http://schemas.microsoft.com/office/drawing/2014/main" id="{050B294E-1D5E-426A-8A8F-6F0D54CB0652}"/>
              </a:ext>
            </a:extLst>
          </p:cNvPr>
          <p:cNvSpPr txBox="1"/>
          <p:nvPr/>
        </p:nvSpPr>
        <p:spPr>
          <a:xfrm>
            <a:off x="1599186" y="2362200"/>
            <a:ext cx="5945627" cy="1569660"/>
          </a:xfrm>
          <a:prstGeom prst="rect">
            <a:avLst/>
          </a:prstGeom>
          <a:noFill/>
        </p:spPr>
        <p:txBody>
          <a:bodyPr wrap="square" rtlCol="0">
            <a:spAutoFit/>
          </a:bodyPr>
          <a:lstStyle/>
          <a:p>
            <a:pPr algn="ctr"/>
            <a:r>
              <a:rPr lang="en-US" sz="4800" b="1" dirty="0"/>
              <a:t>CHOC Health Alliance Operations </a:t>
            </a:r>
          </a:p>
        </p:txBody>
      </p:sp>
      <p:pic>
        <p:nvPicPr>
          <p:cNvPr id="4" name="Graphic 3" descr="Caret Up with solid fill">
            <a:hlinkClick r:id="rId2" action="ppaction://hlinksldjump"/>
            <a:extLst>
              <a:ext uri="{FF2B5EF4-FFF2-40B4-BE49-F238E27FC236}">
                <a16:creationId xmlns:a16="http://schemas.microsoft.com/office/drawing/2014/main" id="{CBFBDF72-95F4-4F63-85DA-D854878D9C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429411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C42AB-8702-4FE1-8623-ABB1E0AE7322}"/>
              </a:ext>
            </a:extLst>
          </p:cNvPr>
          <p:cNvSpPr>
            <a:spLocks noGrp="1"/>
          </p:cNvSpPr>
          <p:nvPr>
            <p:ph type="title"/>
          </p:nvPr>
        </p:nvSpPr>
        <p:spPr>
          <a:xfrm>
            <a:off x="457200" y="274638"/>
            <a:ext cx="7620000" cy="1143000"/>
          </a:xfrm>
        </p:spPr>
        <p:txBody>
          <a:bodyPr anchor="ctr">
            <a:normAutofit/>
          </a:bodyPr>
          <a:lstStyle/>
          <a:p>
            <a:pPr algn="ctr"/>
            <a:r>
              <a:rPr lang="en-US" sz="3600" dirty="0">
                <a:solidFill>
                  <a:srgbClr val="0064A4"/>
                </a:solidFill>
              </a:rPr>
              <a:t>Provider Manual</a:t>
            </a:r>
          </a:p>
        </p:txBody>
      </p:sp>
      <p:sp>
        <p:nvSpPr>
          <p:cNvPr id="3" name="Content Placeholder 2">
            <a:extLst>
              <a:ext uri="{FF2B5EF4-FFF2-40B4-BE49-F238E27FC236}">
                <a16:creationId xmlns:a16="http://schemas.microsoft.com/office/drawing/2014/main" id="{1A3EC185-A200-45F7-A84E-6BCB1274530E}"/>
              </a:ext>
            </a:extLst>
          </p:cNvPr>
          <p:cNvSpPr>
            <a:spLocks noGrp="1"/>
          </p:cNvSpPr>
          <p:nvPr>
            <p:ph sz="half" idx="1"/>
          </p:nvPr>
        </p:nvSpPr>
        <p:spPr>
          <a:xfrm>
            <a:off x="457200" y="1536192"/>
            <a:ext cx="3657600" cy="4590288"/>
          </a:xfrm>
        </p:spPr>
        <p:txBody>
          <a:bodyPr>
            <a:normAutofit/>
          </a:bodyPr>
          <a:lstStyle/>
          <a:p>
            <a:pPr marL="114300" indent="0">
              <a:spcBef>
                <a:spcPts val="0"/>
              </a:spcBef>
              <a:spcAft>
                <a:spcPts val="600"/>
              </a:spcAft>
              <a:buNone/>
            </a:pPr>
            <a:r>
              <a:rPr lang="en-US" sz="1800" b="0" i="0" dirty="0">
                <a:effectLst/>
              </a:rPr>
              <a:t>The provider manual is a CHA administrative guide containing information to assist health care professionals with general information, policies and procedures to assist when providing healthcare to our members.</a:t>
            </a:r>
          </a:p>
          <a:p>
            <a:pPr marL="114300" indent="0">
              <a:spcBef>
                <a:spcPts val="0"/>
              </a:spcBef>
              <a:spcAft>
                <a:spcPts val="600"/>
              </a:spcAft>
              <a:buNone/>
            </a:pPr>
            <a:endParaRPr lang="en-US" sz="1800" dirty="0"/>
          </a:p>
          <a:p>
            <a:pPr marL="114300" indent="0">
              <a:spcBef>
                <a:spcPts val="0"/>
              </a:spcBef>
              <a:spcAft>
                <a:spcPts val="600"/>
              </a:spcAft>
              <a:buNone/>
            </a:pPr>
            <a:r>
              <a:rPr lang="en-US" sz="1800" dirty="0"/>
              <a:t>CHOC Health Alliance Website - </a:t>
            </a:r>
            <a:r>
              <a:rPr lang="en-US" sz="1600" dirty="0">
                <a:hlinkClick r:id="rId2"/>
              </a:rPr>
              <a:t>Provider Manual and Forms - CHOC Health Alliance</a:t>
            </a:r>
            <a:endParaRPr lang="en-US" sz="1800" dirty="0">
              <a:solidFill>
                <a:schemeClr val="accent1"/>
              </a:solidFill>
            </a:endParaRPr>
          </a:p>
        </p:txBody>
      </p:sp>
      <p:pic>
        <p:nvPicPr>
          <p:cNvPr id="10" name="Picture 9">
            <a:extLst>
              <a:ext uri="{FF2B5EF4-FFF2-40B4-BE49-F238E27FC236}">
                <a16:creationId xmlns:a16="http://schemas.microsoft.com/office/drawing/2014/main" id="{C70A1317-E396-4F98-A99C-6DA60D1C3F41}"/>
              </a:ext>
            </a:extLst>
          </p:cNvPr>
          <p:cNvPicPr>
            <a:picLocks noChangeAspect="1"/>
          </p:cNvPicPr>
          <p:nvPr/>
        </p:nvPicPr>
        <p:blipFill rotWithShape="1">
          <a:blip r:embed="rId3"/>
          <a:srcRect l="19844" r="23382" b="-2"/>
          <a:stretch/>
        </p:blipFill>
        <p:spPr>
          <a:xfrm>
            <a:off x="4419600" y="1536192"/>
            <a:ext cx="3657600" cy="4590288"/>
          </a:xfrm>
          <a:prstGeom prst="rect">
            <a:avLst/>
          </a:prstGeom>
          <a:ln>
            <a:noFill/>
          </a:ln>
          <a:effectLst>
            <a:outerShdw blurRad="190500" algn="tl" rotWithShape="0">
              <a:srgbClr val="000000">
                <a:alpha val="70000"/>
              </a:srgbClr>
            </a:outerShdw>
          </a:effectLst>
        </p:spPr>
      </p:pic>
      <p:sp>
        <p:nvSpPr>
          <p:cNvPr id="4" name="Slide Number Placeholder 3">
            <a:extLst>
              <a:ext uri="{FF2B5EF4-FFF2-40B4-BE49-F238E27FC236}">
                <a16:creationId xmlns:a16="http://schemas.microsoft.com/office/drawing/2014/main" id="{E234E6B8-E828-42E2-BAAA-B1591964FED5}"/>
              </a:ext>
            </a:extLst>
          </p:cNvPr>
          <p:cNvSpPr>
            <a:spLocks noGrp="1"/>
          </p:cNvSpPr>
          <p:nvPr>
            <p:ph type="sldNum" sz="quarter" idx="12"/>
          </p:nvPr>
        </p:nvSpPr>
        <p:spPr>
          <a:xfrm>
            <a:off x="8531788" y="5648960"/>
            <a:ext cx="548640" cy="396240"/>
          </a:xfrm>
        </p:spPr>
        <p:txBody>
          <a:bodyPr anchor="ctr">
            <a:normAutofit/>
          </a:bodyPr>
          <a:lstStyle/>
          <a:p>
            <a:pPr>
              <a:spcAft>
                <a:spcPts val="600"/>
              </a:spcAft>
            </a:pPr>
            <a:fld id="{839BD1D2-6DB2-408B-A2BF-D067DFF0EF98}" type="slidenum">
              <a:rPr lang="en-US" smtClean="0"/>
              <a:pPr>
                <a:spcAft>
                  <a:spcPts val="600"/>
                </a:spcAft>
              </a:pPr>
              <a:t>44</a:t>
            </a:fld>
            <a:endParaRPr lang="en-US"/>
          </a:p>
        </p:txBody>
      </p:sp>
      <p:pic>
        <p:nvPicPr>
          <p:cNvPr id="6" name="Graphic 5" descr="Caret Up with solid fill">
            <a:hlinkClick r:id="rId4" action="ppaction://hlinksldjump"/>
            <a:extLst>
              <a:ext uri="{FF2B5EF4-FFF2-40B4-BE49-F238E27FC236}">
                <a16:creationId xmlns:a16="http://schemas.microsoft.com/office/drawing/2014/main" id="{BAF09B42-2C09-473A-B437-EB4A068816D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681104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Provider Access Standard Requirements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lnSpcReduction="10000"/>
          </a:bodyPr>
          <a:lstStyle/>
          <a:p>
            <a:r>
              <a:rPr lang="en-US" dirty="0">
                <a:solidFill>
                  <a:srgbClr val="767679"/>
                </a:solidFill>
              </a:rPr>
              <a:t>Appointment standards</a:t>
            </a:r>
          </a:p>
          <a:p>
            <a:r>
              <a:rPr lang="en-US" dirty="0">
                <a:solidFill>
                  <a:srgbClr val="767679"/>
                </a:solidFill>
              </a:rPr>
              <a:t>Telephone standards</a:t>
            </a:r>
          </a:p>
          <a:p>
            <a:r>
              <a:rPr lang="en-US" dirty="0">
                <a:solidFill>
                  <a:srgbClr val="767679"/>
                </a:solidFill>
              </a:rPr>
              <a:t>Cultural and Linguistic standards</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45</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9F1371BC-423A-497E-BF1A-69B6FFFD66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4122704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CDA49-F362-4454-B58D-259DC2BDC3DB}"/>
              </a:ext>
            </a:extLst>
          </p:cNvPr>
          <p:cNvSpPr>
            <a:spLocks noGrp="1"/>
          </p:cNvSpPr>
          <p:nvPr>
            <p:ph type="title"/>
          </p:nvPr>
        </p:nvSpPr>
        <p:spPr/>
        <p:txBody>
          <a:bodyPr/>
          <a:lstStyle/>
          <a:p>
            <a:pPr algn="ctr"/>
            <a:r>
              <a:rPr lang="en-US" sz="3600" dirty="0">
                <a:solidFill>
                  <a:srgbClr val="0064A4"/>
                </a:solidFill>
              </a:rPr>
              <a:t>Access Standards</a:t>
            </a:r>
          </a:p>
        </p:txBody>
      </p:sp>
      <p:sp>
        <p:nvSpPr>
          <p:cNvPr id="3" name="Content Placeholder 2">
            <a:extLst>
              <a:ext uri="{FF2B5EF4-FFF2-40B4-BE49-F238E27FC236}">
                <a16:creationId xmlns:a16="http://schemas.microsoft.com/office/drawing/2014/main" id="{179187B0-5EF4-4D66-831C-E3B2F64EAD8D}"/>
              </a:ext>
            </a:extLst>
          </p:cNvPr>
          <p:cNvSpPr>
            <a:spLocks noGrp="1"/>
          </p:cNvSpPr>
          <p:nvPr>
            <p:ph idx="1"/>
          </p:nvPr>
        </p:nvSpPr>
        <p:spPr>
          <a:xfrm>
            <a:off x="457200" y="1417638"/>
            <a:ext cx="7620000" cy="4983162"/>
          </a:xfrm>
        </p:spPr>
        <p:txBody>
          <a:bodyPr>
            <a:normAutofit/>
          </a:bodyPr>
          <a:lstStyle/>
          <a:p>
            <a:pPr marL="0" indent="0" algn="just">
              <a:buNone/>
            </a:pPr>
            <a:r>
              <a:rPr lang="en-US" sz="1600" b="1" dirty="0">
                <a:solidFill>
                  <a:srgbClr val="0064A4"/>
                </a:solidFill>
                <a:effectLst/>
                <a:ea typeface="Times New Roman" panose="02020603050405020304" pitchFamily="18" charset="0"/>
              </a:rPr>
              <a:t>Appointment Access Standards</a:t>
            </a:r>
          </a:p>
          <a:p>
            <a:pPr marL="0" indent="0" algn="just">
              <a:buNone/>
            </a:pPr>
            <a:r>
              <a:rPr lang="en-US" sz="1600" b="1" dirty="0">
                <a:solidFill>
                  <a:srgbClr val="767679"/>
                </a:solidFill>
                <a:ea typeface="Times New Roman" panose="02020603050405020304" pitchFamily="18" charset="0"/>
              </a:rPr>
              <a:t>Primary Care Services</a:t>
            </a:r>
          </a:p>
          <a:p>
            <a:pPr marL="0" indent="0" algn="just">
              <a:buNone/>
            </a:pPr>
            <a:endParaRPr lang="en-US" sz="1600" b="1" dirty="0">
              <a:solidFill>
                <a:srgbClr val="767679"/>
              </a:solidFill>
              <a:effectLst/>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1600" b="1" dirty="0">
              <a:solidFill>
                <a:srgbClr val="767679"/>
              </a:solidFill>
              <a:effectLst/>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1600" b="1" dirty="0">
              <a:solidFill>
                <a:srgbClr val="767679"/>
              </a:solidFill>
              <a:effectLst/>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r>
              <a:rPr lang="en-US" sz="1600" b="1" dirty="0">
                <a:solidFill>
                  <a:srgbClr val="767679"/>
                </a:solidFill>
                <a:ea typeface="Times New Roman" panose="02020603050405020304" pitchFamily="18" charset="0"/>
              </a:rPr>
              <a:t>Specialty and Ancillary Care</a:t>
            </a:r>
            <a:endParaRPr lang="en-US" sz="1600" dirty="0">
              <a:solidFill>
                <a:srgbClr val="767679"/>
              </a:solidFill>
              <a:effectLst/>
              <a:ea typeface="Times New Roman" panose="02020603050405020304" pitchFamily="18" charset="0"/>
            </a:endParaRPr>
          </a:p>
          <a:p>
            <a:pPr marL="0" indent="0" algn="just">
              <a:buNone/>
            </a:pPr>
            <a:endParaRPr lang="en-US" sz="1600" b="1" dirty="0">
              <a:solidFill>
                <a:srgbClr val="767679"/>
              </a:solidFill>
              <a:effectLst/>
              <a:ea typeface="Times New Roman" panose="02020603050405020304" pitchFamily="18" charset="0"/>
            </a:endParaRPr>
          </a:p>
          <a:p>
            <a:pPr marL="114300" indent="0" algn="just">
              <a:buNone/>
            </a:pPr>
            <a:endParaRPr lang="en-US" sz="1600" dirty="0">
              <a:effectLst/>
              <a:ea typeface="Times New Roman" panose="02020603050405020304" pitchFamily="18" charset="0"/>
            </a:endParaRPr>
          </a:p>
          <a:p>
            <a:pPr marL="114300" indent="0" algn="just">
              <a:buNone/>
            </a:pPr>
            <a:endParaRPr lang="en-US" sz="18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10326990-B5AE-4581-A179-9970EDF08E22}"/>
              </a:ext>
            </a:extLst>
          </p:cNvPr>
          <p:cNvSpPr>
            <a:spLocks noGrp="1"/>
          </p:cNvSpPr>
          <p:nvPr>
            <p:ph type="sldNum" sz="quarter" idx="12"/>
          </p:nvPr>
        </p:nvSpPr>
        <p:spPr/>
        <p:txBody>
          <a:bodyPr/>
          <a:lstStyle/>
          <a:p>
            <a:fld id="{839BD1D2-6DB2-408B-A2BF-D067DFF0EF98}" type="slidenum">
              <a:rPr lang="en-US" smtClean="0"/>
              <a:t>46</a:t>
            </a:fld>
            <a:endParaRPr lang="en-US" dirty="0"/>
          </a:p>
        </p:txBody>
      </p:sp>
      <p:graphicFrame>
        <p:nvGraphicFramePr>
          <p:cNvPr id="7" name="Table 6">
            <a:extLst>
              <a:ext uri="{FF2B5EF4-FFF2-40B4-BE49-F238E27FC236}">
                <a16:creationId xmlns:a16="http://schemas.microsoft.com/office/drawing/2014/main" id="{49AE5857-9D42-42E7-B229-5034B16CA114}"/>
              </a:ext>
            </a:extLst>
          </p:cNvPr>
          <p:cNvGraphicFramePr>
            <a:graphicFrameLocks noGrp="1"/>
          </p:cNvGraphicFramePr>
          <p:nvPr>
            <p:extLst>
              <p:ext uri="{D42A27DB-BD31-4B8C-83A1-F6EECF244321}">
                <p14:modId xmlns:p14="http://schemas.microsoft.com/office/powerpoint/2010/main" val="2204081982"/>
              </p:ext>
            </p:extLst>
          </p:nvPr>
        </p:nvGraphicFramePr>
        <p:xfrm>
          <a:off x="576507" y="1981200"/>
          <a:ext cx="7772401" cy="1737360"/>
        </p:xfrm>
        <a:graphic>
          <a:graphicData uri="http://schemas.openxmlformats.org/drawingml/2006/table">
            <a:tbl>
              <a:tblPr/>
              <a:tblGrid>
                <a:gridCol w="3506507">
                  <a:extLst>
                    <a:ext uri="{9D8B030D-6E8A-4147-A177-3AD203B41FA5}">
                      <a16:colId xmlns:a16="http://schemas.microsoft.com/office/drawing/2014/main" val="2864569977"/>
                    </a:ext>
                  </a:extLst>
                </a:gridCol>
                <a:gridCol w="4265894">
                  <a:extLst>
                    <a:ext uri="{9D8B030D-6E8A-4147-A177-3AD203B41FA5}">
                      <a16:colId xmlns:a16="http://schemas.microsoft.com/office/drawing/2014/main" val="1960069321"/>
                    </a:ext>
                  </a:extLst>
                </a:gridCol>
              </a:tblGrid>
              <a:tr h="0">
                <a:tc>
                  <a:txBody>
                    <a:bodyPr/>
                    <a:lstStyle/>
                    <a:p>
                      <a:r>
                        <a:rPr lang="en-US" sz="1400" b="1" dirty="0"/>
                        <a:t>Type of Care</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584484"/>
                  </a:ext>
                </a:extLst>
              </a:tr>
              <a:tr h="0">
                <a:tc>
                  <a:txBody>
                    <a:bodyPr/>
                    <a:lstStyle/>
                    <a:p>
                      <a:r>
                        <a:rPr lang="en-US" sz="1400" dirty="0"/>
                        <a:t>Urgent Appointments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Available within 48 hours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163588"/>
                  </a:ext>
                </a:extLst>
              </a:tr>
              <a:tr h="0">
                <a:tc>
                  <a:txBody>
                    <a:bodyPr/>
                    <a:lstStyle/>
                    <a:p>
                      <a:r>
                        <a:rPr lang="en-US" sz="1400" dirty="0"/>
                        <a:t>Non-Urgent Primary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Available within 10 business days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3095232"/>
                  </a:ext>
                </a:extLst>
              </a:tr>
              <a:tr h="0">
                <a:tc>
                  <a:txBody>
                    <a:bodyPr/>
                    <a:lstStyle/>
                    <a:p>
                      <a:r>
                        <a:rPr lang="en-US" sz="1400" dirty="0"/>
                        <a:t>Routine Physical Exams &amp; Health Assessments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Available within 30 calendar days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8744223"/>
                  </a:ext>
                </a:extLst>
              </a:tr>
              <a:tr h="0">
                <a:tc>
                  <a:txBody>
                    <a:bodyPr/>
                    <a:lstStyle/>
                    <a:p>
                      <a:r>
                        <a:rPr lang="en-US" sz="1400" dirty="0"/>
                        <a:t>Initial Health Appointment (IHA)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Available within 120 calendar days of CalOptima Health enrollment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2984186"/>
                  </a:ext>
                </a:extLst>
              </a:tr>
            </a:tbl>
          </a:graphicData>
        </a:graphic>
      </p:graphicFrame>
      <p:pic>
        <p:nvPicPr>
          <p:cNvPr id="8" name="Graphic 7" descr="Caret Up with solid fill">
            <a:hlinkClick r:id="rId2" action="ppaction://hlinksldjump"/>
            <a:extLst>
              <a:ext uri="{FF2B5EF4-FFF2-40B4-BE49-F238E27FC236}">
                <a16:creationId xmlns:a16="http://schemas.microsoft.com/office/drawing/2014/main" id="{20368568-2250-47D0-B818-3627AEA91E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graphicFrame>
        <p:nvGraphicFramePr>
          <p:cNvPr id="9" name="Table 8">
            <a:extLst>
              <a:ext uri="{FF2B5EF4-FFF2-40B4-BE49-F238E27FC236}">
                <a16:creationId xmlns:a16="http://schemas.microsoft.com/office/drawing/2014/main" id="{861DB5A7-FC88-792A-1175-54218E8BF772}"/>
              </a:ext>
            </a:extLst>
          </p:cNvPr>
          <p:cNvGraphicFramePr>
            <a:graphicFrameLocks noGrp="1"/>
          </p:cNvGraphicFramePr>
          <p:nvPr>
            <p:extLst>
              <p:ext uri="{D42A27DB-BD31-4B8C-83A1-F6EECF244321}">
                <p14:modId xmlns:p14="http://schemas.microsoft.com/office/powerpoint/2010/main" val="663139825"/>
              </p:ext>
            </p:extLst>
          </p:nvPr>
        </p:nvGraphicFramePr>
        <p:xfrm>
          <a:off x="576507" y="4099242"/>
          <a:ext cx="7757160" cy="2682240"/>
        </p:xfrm>
        <a:graphic>
          <a:graphicData uri="http://schemas.openxmlformats.org/drawingml/2006/table">
            <a:tbl>
              <a:tblPr/>
              <a:tblGrid>
                <a:gridCol w="3489960">
                  <a:extLst>
                    <a:ext uri="{9D8B030D-6E8A-4147-A177-3AD203B41FA5}">
                      <a16:colId xmlns:a16="http://schemas.microsoft.com/office/drawing/2014/main" val="2864569977"/>
                    </a:ext>
                  </a:extLst>
                </a:gridCol>
                <a:gridCol w="4267200">
                  <a:extLst>
                    <a:ext uri="{9D8B030D-6E8A-4147-A177-3AD203B41FA5}">
                      <a16:colId xmlns:a16="http://schemas.microsoft.com/office/drawing/2014/main" val="1960069321"/>
                    </a:ext>
                  </a:extLst>
                </a:gridCol>
              </a:tblGrid>
              <a:tr h="0">
                <a:tc>
                  <a:txBody>
                    <a:bodyPr/>
                    <a:lstStyle/>
                    <a:p>
                      <a:r>
                        <a:rPr lang="en-US" sz="1400" b="1" dirty="0"/>
                        <a:t>Type of Care</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584484"/>
                  </a:ext>
                </a:extLst>
              </a:tr>
              <a:tr h="0">
                <a:tc>
                  <a:txBody>
                    <a:bodyPr/>
                    <a:lstStyle/>
                    <a:p>
                      <a:r>
                        <a:rPr lang="en-US" sz="1400" dirty="0"/>
                        <a:t>Urgent Appointments that DO NOT require prior authorization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Available within 48 hours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163588"/>
                  </a:ext>
                </a:extLst>
              </a:tr>
              <a:tr h="0">
                <a:tc>
                  <a:txBody>
                    <a:bodyPr/>
                    <a:lstStyle/>
                    <a:p>
                      <a:r>
                        <a:rPr lang="en-US" sz="1400" dirty="0"/>
                        <a:t>Urgent Appointments that DO require prior authorization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Available within 96 hours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3674141"/>
                  </a:ext>
                </a:extLst>
              </a:tr>
              <a:tr h="0">
                <a:tc>
                  <a:txBody>
                    <a:bodyPr/>
                    <a:lstStyle/>
                    <a:p>
                      <a:r>
                        <a:rPr lang="en-US" sz="1400" dirty="0"/>
                        <a:t>Non-Urgent Specialty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Available within 15 business days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3095232"/>
                  </a:ext>
                </a:extLst>
              </a:tr>
              <a:tr h="0">
                <a:tc>
                  <a:txBody>
                    <a:bodyPr/>
                    <a:lstStyle/>
                    <a:p>
                      <a:r>
                        <a:rPr lang="en-US" sz="1400" dirty="0"/>
                        <a:t>Non-Urgent Ancillary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Available within 15 business days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2984186"/>
                  </a:ext>
                </a:extLst>
              </a:tr>
              <a:tr h="0">
                <a:tc>
                  <a:txBody>
                    <a:bodyPr/>
                    <a:lstStyle/>
                    <a:p>
                      <a:r>
                        <a:rPr lang="en-US" sz="1400" dirty="0"/>
                        <a:t>Appointment for follow-up routine care with a physician behavioral health care provider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Members have a follow-up visit with a physician behavioral health care provider within 30 calendar days of initial visit for a specific condition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1088"/>
                  </a:ext>
                </a:extLst>
              </a:tr>
            </a:tbl>
          </a:graphicData>
        </a:graphic>
      </p:graphicFrame>
    </p:spTree>
    <p:extLst>
      <p:ext uri="{BB962C8B-B14F-4D97-AF65-F5344CB8AC3E}">
        <p14:creationId xmlns:p14="http://schemas.microsoft.com/office/powerpoint/2010/main" val="2887458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CDA49-F362-4454-B58D-259DC2BDC3DB}"/>
              </a:ext>
            </a:extLst>
          </p:cNvPr>
          <p:cNvSpPr>
            <a:spLocks noGrp="1"/>
          </p:cNvSpPr>
          <p:nvPr>
            <p:ph type="title"/>
          </p:nvPr>
        </p:nvSpPr>
        <p:spPr/>
        <p:txBody>
          <a:bodyPr/>
          <a:lstStyle/>
          <a:p>
            <a:pPr algn="ctr"/>
            <a:r>
              <a:rPr lang="en-US" sz="3600" dirty="0">
                <a:solidFill>
                  <a:srgbClr val="0064A4"/>
                </a:solidFill>
              </a:rPr>
              <a:t>Access Standards</a:t>
            </a:r>
          </a:p>
        </p:txBody>
      </p:sp>
      <p:sp>
        <p:nvSpPr>
          <p:cNvPr id="3" name="Content Placeholder 2">
            <a:extLst>
              <a:ext uri="{FF2B5EF4-FFF2-40B4-BE49-F238E27FC236}">
                <a16:creationId xmlns:a16="http://schemas.microsoft.com/office/drawing/2014/main" id="{179187B0-5EF4-4D66-831C-E3B2F64EAD8D}"/>
              </a:ext>
            </a:extLst>
          </p:cNvPr>
          <p:cNvSpPr>
            <a:spLocks noGrp="1"/>
          </p:cNvSpPr>
          <p:nvPr>
            <p:ph idx="1"/>
          </p:nvPr>
        </p:nvSpPr>
        <p:spPr>
          <a:xfrm>
            <a:off x="457200" y="1417638"/>
            <a:ext cx="7620000" cy="4983162"/>
          </a:xfrm>
        </p:spPr>
        <p:txBody>
          <a:bodyPr>
            <a:normAutofit/>
          </a:bodyPr>
          <a:lstStyle/>
          <a:p>
            <a:pPr marL="0" indent="0" algn="just">
              <a:buNone/>
            </a:pPr>
            <a:r>
              <a:rPr lang="en-US" sz="1600" b="1" dirty="0">
                <a:solidFill>
                  <a:srgbClr val="0064A4"/>
                </a:solidFill>
                <a:effectLst/>
                <a:ea typeface="Times New Roman" panose="02020603050405020304" pitchFamily="18" charset="0"/>
              </a:rPr>
              <a:t>Appointment Access Standards</a:t>
            </a:r>
          </a:p>
          <a:p>
            <a:pPr marL="0" indent="0" algn="just">
              <a:buNone/>
            </a:pPr>
            <a:r>
              <a:rPr lang="en-US" sz="1600" b="1" dirty="0">
                <a:solidFill>
                  <a:srgbClr val="767679"/>
                </a:solidFill>
                <a:ea typeface="Times New Roman" panose="02020603050405020304" pitchFamily="18" charset="0"/>
              </a:rPr>
              <a:t>Emergency and Urgent Care Services</a:t>
            </a: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900" b="1" dirty="0">
              <a:solidFill>
                <a:srgbClr val="767679"/>
              </a:solidFill>
              <a:ea typeface="Times New Roman" panose="02020603050405020304" pitchFamily="18" charset="0"/>
            </a:endParaRPr>
          </a:p>
          <a:p>
            <a:pPr marL="0" indent="0" algn="just">
              <a:buNone/>
            </a:pPr>
            <a:endParaRPr lang="en-US" sz="900" b="1" dirty="0">
              <a:solidFill>
                <a:srgbClr val="767679"/>
              </a:solidFill>
              <a:ea typeface="Times New Roman" panose="02020603050405020304" pitchFamily="18" charset="0"/>
            </a:endParaRPr>
          </a:p>
          <a:p>
            <a:pPr marL="0" indent="0" algn="just">
              <a:buNone/>
            </a:pPr>
            <a:r>
              <a:rPr lang="en-US" sz="1600" b="1" dirty="0">
                <a:solidFill>
                  <a:srgbClr val="767679"/>
                </a:solidFill>
                <a:ea typeface="Times New Roman" panose="02020603050405020304" pitchFamily="18" charset="0"/>
              </a:rPr>
              <a:t>Other Access Standards</a:t>
            </a: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3200" b="1" dirty="0">
              <a:solidFill>
                <a:srgbClr val="767679"/>
              </a:solidFill>
              <a:ea typeface="Times New Roman" panose="02020603050405020304" pitchFamily="18" charset="0"/>
            </a:endParaRPr>
          </a:p>
          <a:p>
            <a:pPr marL="0" indent="0" algn="just">
              <a:buNone/>
            </a:pPr>
            <a:r>
              <a:rPr lang="en-US" sz="1600" b="1" dirty="0">
                <a:solidFill>
                  <a:srgbClr val="0064A4"/>
                </a:solidFill>
                <a:effectLst/>
                <a:ea typeface="Times New Roman" panose="02020603050405020304" pitchFamily="18" charset="0"/>
              </a:rPr>
              <a:t>Telephone Access Standards: After Busines</a:t>
            </a:r>
            <a:r>
              <a:rPr lang="en-US" sz="1600" b="1" dirty="0">
                <a:solidFill>
                  <a:srgbClr val="0064A4"/>
                </a:solidFill>
                <a:ea typeface="Times New Roman" panose="02020603050405020304" pitchFamily="18" charset="0"/>
              </a:rPr>
              <a:t>s Hours</a:t>
            </a:r>
            <a:endParaRPr lang="en-US" sz="1600" dirty="0">
              <a:effectLst/>
              <a:ea typeface="Times New Roman" panose="02020603050405020304" pitchFamily="18" charset="0"/>
            </a:endParaRPr>
          </a:p>
          <a:p>
            <a:pPr marL="0" indent="0" algn="just">
              <a:buNone/>
            </a:pPr>
            <a:endParaRPr lang="en-US" sz="1600" b="1" dirty="0">
              <a:solidFill>
                <a:srgbClr val="767679"/>
              </a:solidFill>
              <a:ea typeface="Times New Roman" panose="02020603050405020304" pitchFamily="18" charset="0"/>
            </a:endParaRPr>
          </a:p>
          <a:p>
            <a:pPr marL="0" indent="0" algn="just">
              <a:buNone/>
            </a:pPr>
            <a:endParaRPr lang="en-US" sz="1400" b="1" dirty="0">
              <a:solidFill>
                <a:srgbClr val="767679"/>
              </a:solidFill>
              <a:ea typeface="Times New Roman" panose="02020603050405020304" pitchFamily="18" charset="0"/>
            </a:endParaRPr>
          </a:p>
          <a:p>
            <a:pPr marL="0" indent="0" algn="just">
              <a:buNone/>
            </a:pPr>
            <a:endParaRPr lang="en-US" sz="1400" b="1" dirty="0">
              <a:solidFill>
                <a:srgbClr val="767679"/>
              </a:solidFill>
              <a:ea typeface="Times New Roman" panose="02020603050405020304" pitchFamily="18" charset="0"/>
            </a:endParaRPr>
          </a:p>
          <a:p>
            <a:pPr marL="114300" indent="0" algn="just">
              <a:buNone/>
            </a:pPr>
            <a:endParaRPr lang="en-US" sz="1400" dirty="0">
              <a:effectLst/>
              <a:ea typeface="Times New Roman" panose="02020603050405020304" pitchFamily="18" charset="0"/>
            </a:endParaRPr>
          </a:p>
          <a:p>
            <a:pPr marL="114300" indent="0" algn="just">
              <a:buNone/>
            </a:pPr>
            <a:endParaRPr lang="en-US" sz="1400" dirty="0">
              <a:effectLst/>
              <a:ea typeface="Times New Roman" panose="02020603050405020304" pitchFamily="18" charset="0"/>
            </a:endParaRPr>
          </a:p>
          <a:p>
            <a:pPr marL="114300" indent="0" algn="just">
              <a:buNone/>
            </a:pPr>
            <a:endParaRPr lang="en-US" sz="18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10326990-B5AE-4581-A179-9970EDF08E22}"/>
              </a:ext>
            </a:extLst>
          </p:cNvPr>
          <p:cNvSpPr>
            <a:spLocks noGrp="1"/>
          </p:cNvSpPr>
          <p:nvPr>
            <p:ph type="sldNum" sz="quarter" idx="12"/>
          </p:nvPr>
        </p:nvSpPr>
        <p:spPr/>
        <p:txBody>
          <a:bodyPr/>
          <a:lstStyle/>
          <a:p>
            <a:fld id="{839BD1D2-6DB2-408B-A2BF-D067DFF0EF98}" type="slidenum">
              <a:rPr lang="en-US" smtClean="0"/>
              <a:t>47</a:t>
            </a:fld>
            <a:endParaRPr lang="en-US" dirty="0"/>
          </a:p>
        </p:txBody>
      </p:sp>
      <p:graphicFrame>
        <p:nvGraphicFramePr>
          <p:cNvPr id="6" name="Table 5">
            <a:extLst>
              <a:ext uri="{FF2B5EF4-FFF2-40B4-BE49-F238E27FC236}">
                <a16:creationId xmlns:a16="http://schemas.microsoft.com/office/drawing/2014/main" id="{F4FAD9D2-7A55-485D-B3CE-A10BD04F2C99}"/>
              </a:ext>
            </a:extLst>
          </p:cNvPr>
          <p:cNvGraphicFramePr>
            <a:graphicFrameLocks noGrp="1"/>
          </p:cNvGraphicFramePr>
          <p:nvPr>
            <p:extLst>
              <p:ext uri="{D42A27DB-BD31-4B8C-83A1-F6EECF244321}">
                <p14:modId xmlns:p14="http://schemas.microsoft.com/office/powerpoint/2010/main" val="880230848"/>
              </p:ext>
            </p:extLst>
          </p:nvPr>
        </p:nvGraphicFramePr>
        <p:xfrm>
          <a:off x="594032" y="3238659"/>
          <a:ext cx="7725701" cy="1341120"/>
        </p:xfrm>
        <a:graphic>
          <a:graphicData uri="http://schemas.openxmlformats.org/drawingml/2006/table">
            <a:tbl>
              <a:tblPr/>
              <a:tblGrid>
                <a:gridCol w="2377768">
                  <a:extLst>
                    <a:ext uri="{9D8B030D-6E8A-4147-A177-3AD203B41FA5}">
                      <a16:colId xmlns:a16="http://schemas.microsoft.com/office/drawing/2014/main" val="4059885109"/>
                    </a:ext>
                  </a:extLst>
                </a:gridCol>
                <a:gridCol w="5347933">
                  <a:extLst>
                    <a:ext uri="{9D8B030D-6E8A-4147-A177-3AD203B41FA5}">
                      <a16:colId xmlns:a16="http://schemas.microsoft.com/office/drawing/2014/main" val="2608865895"/>
                    </a:ext>
                  </a:extLst>
                </a:gridCol>
              </a:tblGrid>
              <a:tr h="0">
                <a:tc>
                  <a:txBody>
                    <a:bodyPr/>
                    <a:lstStyle/>
                    <a:p>
                      <a:r>
                        <a:rPr lang="en-US" sz="1400" b="1" dirty="0"/>
                        <a:t>Type of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4599298"/>
                  </a:ext>
                </a:extLst>
              </a:tr>
              <a:tr h="0">
                <a:tc>
                  <a:txBody>
                    <a:bodyPr/>
                    <a:lstStyle/>
                    <a:p>
                      <a:r>
                        <a:rPr lang="en-US" sz="1400" dirty="0"/>
                        <a:t>In-office wait time for appts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Shall not exceed 45 minutes before a member is seen by a provider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359790"/>
                  </a:ext>
                </a:extLst>
              </a:tr>
              <a:tr h="0">
                <a:tc>
                  <a:txBody>
                    <a:bodyPr/>
                    <a:lstStyle/>
                    <a:p>
                      <a:r>
                        <a:rPr lang="en-US" sz="1400" dirty="0"/>
                        <a:t>Rescheduling Appointments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Appointments will be rescheduled in a manner appropriate to the member’s health care needs and that ensures continuity of care is consistent with good professional practice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9419240"/>
                  </a:ext>
                </a:extLst>
              </a:tr>
            </a:tbl>
          </a:graphicData>
        </a:graphic>
      </p:graphicFrame>
      <p:pic>
        <p:nvPicPr>
          <p:cNvPr id="7" name="Graphic 6" descr="Caret Up with solid fill">
            <a:hlinkClick r:id="rId2" action="ppaction://hlinksldjump"/>
            <a:extLst>
              <a:ext uri="{FF2B5EF4-FFF2-40B4-BE49-F238E27FC236}">
                <a16:creationId xmlns:a16="http://schemas.microsoft.com/office/drawing/2014/main" id="{506C7C0E-80E6-4603-845B-9E9B69757D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graphicFrame>
        <p:nvGraphicFramePr>
          <p:cNvPr id="8" name="Table 7">
            <a:extLst>
              <a:ext uri="{FF2B5EF4-FFF2-40B4-BE49-F238E27FC236}">
                <a16:creationId xmlns:a16="http://schemas.microsoft.com/office/drawing/2014/main" id="{E97F7EEA-9918-2D9A-BEFD-713C91209ACF}"/>
              </a:ext>
            </a:extLst>
          </p:cNvPr>
          <p:cNvGraphicFramePr>
            <a:graphicFrameLocks noGrp="1"/>
          </p:cNvGraphicFramePr>
          <p:nvPr>
            <p:extLst>
              <p:ext uri="{D42A27DB-BD31-4B8C-83A1-F6EECF244321}">
                <p14:modId xmlns:p14="http://schemas.microsoft.com/office/powerpoint/2010/main" val="975758281"/>
              </p:ext>
            </p:extLst>
          </p:nvPr>
        </p:nvGraphicFramePr>
        <p:xfrm>
          <a:off x="594032" y="1994059"/>
          <a:ext cx="7725701" cy="914400"/>
        </p:xfrm>
        <a:graphic>
          <a:graphicData uri="http://schemas.openxmlformats.org/drawingml/2006/table">
            <a:tbl>
              <a:tblPr/>
              <a:tblGrid>
                <a:gridCol w="2377768">
                  <a:extLst>
                    <a:ext uri="{9D8B030D-6E8A-4147-A177-3AD203B41FA5}">
                      <a16:colId xmlns:a16="http://schemas.microsoft.com/office/drawing/2014/main" val="2864569977"/>
                    </a:ext>
                  </a:extLst>
                </a:gridCol>
                <a:gridCol w="5347933">
                  <a:extLst>
                    <a:ext uri="{9D8B030D-6E8A-4147-A177-3AD203B41FA5}">
                      <a16:colId xmlns:a16="http://schemas.microsoft.com/office/drawing/2014/main" val="1960069321"/>
                    </a:ext>
                  </a:extLst>
                </a:gridCol>
              </a:tblGrid>
              <a:tr h="274320">
                <a:tc>
                  <a:txBody>
                    <a:bodyPr/>
                    <a:lstStyle/>
                    <a:p>
                      <a:r>
                        <a:rPr lang="en-US" sz="1400" b="1" dirty="0"/>
                        <a:t>Type of Care</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584484"/>
                  </a:ext>
                </a:extLst>
              </a:tr>
              <a:tr h="274320">
                <a:tc>
                  <a:txBody>
                    <a:bodyPr/>
                    <a:lstStyle/>
                    <a:p>
                      <a:r>
                        <a:rPr lang="en-US" sz="1400" dirty="0"/>
                        <a:t>Emergency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Immediately: 24/7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163588"/>
                  </a:ext>
                </a:extLst>
              </a:tr>
              <a:tr h="274320">
                <a:tc>
                  <a:txBody>
                    <a:bodyPr/>
                    <a:lstStyle/>
                    <a:p>
                      <a:r>
                        <a:rPr lang="en-US" sz="1400" dirty="0"/>
                        <a:t>Urgent Care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lang="en-US" sz="1400" dirty="0"/>
                        <a:t>Available within 24 hours of request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3095232"/>
                  </a:ext>
                </a:extLst>
              </a:tr>
            </a:tbl>
          </a:graphicData>
        </a:graphic>
      </p:graphicFrame>
      <p:graphicFrame>
        <p:nvGraphicFramePr>
          <p:cNvPr id="9" name="Table 8">
            <a:extLst>
              <a:ext uri="{FF2B5EF4-FFF2-40B4-BE49-F238E27FC236}">
                <a16:creationId xmlns:a16="http://schemas.microsoft.com/office/drawing/2014/main" id="{A2808BFF-5A3F-1A0F-83B4-098C9BECED92}"/>
              </a:ext>
            </a:extLst>
          </p:cNvPr>
          <p:cNvGraphicFramePr>
            <a:graphicFrameLocks noGrp="1"/>
          </p:cNvGraphicFramePr>
          <p:nvPr>
            <p:extLst>
              <p:ext uri="{D42A27DB-BD31-4B8C-83A1-F6EECF244321}">
                <p14:modId xmlns:p14="http://schemas.microsoft.com/office/powerpoint/2010/main" val="46200154"/>
              </p:ext>
            </p:extLst>
          </p:nvPr>
        </p:nvGraphicFramePr>
        <p:xfrm>
          <a:off x="576181" y="4932680"/>
          <a:ext cx="7864167" cy="1767840"/>
        </p:xfrm>
        <a:graphic>
          <a:graphicData uri="http://schemas.openxmlformats.org/drawingml/2006/table">
            <a:tbl>
              <a:tblPr/>
              <a:tblGrid>
                <a:gridCol w="1099287">
                  <a:extLst>
                    <a:ext uri="{9D8B030D-6E8A-4147-A177-3AD203B41FA5}">
                      <a16:colId xmlns:a16="http://schemas.microsoft.com/office/drawing/2014/main" val="2864569977"/>
                    </a:ext>
                  </a:extLst>
                </a:gridCol>
                <a:gridCol w="6764880">
                  <a:extLst>
                    <a:ext uri="{9D8B030D-6E8A-4147-A177-3AD203B41FA5}">
                      <a16:colId xmlns:a16="http://schemas.microsoft.com/office/drawing/2014/main" val="1960069321"/>
                    </a:ext>
                  </a:extLst>
                </a:gridCol>
              </a:tblGrid>
              <a:tr h="0">
                <a:tc>
                  <a:txBody>
                    <a:bodyPr/>
                    <a:lstStyle/>
                    <a:p>
                      <a:r>
                        <a:rPr lang="en-US" sz="1400" b="1" dirty="0"/>
                        <a:t>Type of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584484"/>
                  </a:ext>
                </a:extLst>
              </a:tr>
              <a:tr h="0">
                <a:tc>
                  <a:txBody>
                    <a:bodyPr/>
                    <a:lstStyle/>
                    <a:p>
                      <a:r>
                        <a:rPr lang="en-US" sz="1400" dirty="0"/>
                        <a:t>After-hours access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 PCP or designee must be available 24/7 to respond to after-hours member calls or to a hospital emergency room practitioner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9059873"/>
                  </a:ext>
                </a:extLst>
              </a:tr>
              <a:tr h="0">
                <a:tc>
                  <a:txBody>
                    <a:bodyPr/>
                    <a:lstStyle/>
                    <a:p>
                      <a:r>
                        <a:rPr lang="en-US" sz="1400" dirty="0"/>
                        <a:t>Emergency after-hours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a live after-hours attendant answers, the attendant shall refer the Member to 911 emergency services or instruct the Member to go to the nearest emergency room.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recorded message answers, it shall include the following “If you feel that this is an emergency, hang up and dial 911 or go to the nearest emergency room”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8340958"/>
                  </a:ext>
                </a:extLst>
              </a:tr>
            </a:tbl>
          </a:graphicData>
        </a:graphic>
      </p:graphicFrame>
    </p:spTree>
    <p:extLst>
      <p:ext uri="{BB962C8B-B14F-4D97-AF65-F5344CB8AC3E}">
        <p14:creationId xmlns:p14="http://schemas.microsoft.com/office/powerpoint/2010/main" val="31233152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CDA49-F362-4454-B58D-259DC2BDC3DB}"/>
              </a:ext>
            </a:extLst>
          </p:cNvPr>
          <p:cNvSpPr>
            <a:spLocks noGrp="1"/>
          </p:cNvSpPr>
          <p:nvPr>
            <p:ph type="title"/>
          </p:nvPr>
        </p:nvSpPr>
        <p:spPr/>
        <p:txBody>
          <a:bodyPr/>
          <a:lstStyle/>
          <a:p>
            <a:pPr algn="ctr"/>
            <a:r>
              <a:rPr lang="en-US" sz="3600" dirty="0">
                <a:solidFill>
                  <a:srgbClr val="0064A4"/>
                </a:solidFill>
              </a:rPr>
              <a:t>Access Standards</a:t>
            </a:r>
          </a:p>
        </p:txBody>
      </p:sp>
      <p:sp>
        <p:nvSpPr>
          <p:cNvPr id="3" name="Content Placeholder 2">
            <a:extLst>
              <a:ext uri="{FF2B5EF4-FFF2-40B4-BE49-F238E27FC236}">
                <a16:creationId xmlns:a16="http://schemas.microsoft.com/office/drawing/2014/main" id="{179187B0-5EF4-4D66-831C-E3B2F64EAD8D}"/>
              </a:ext>
            </a:extLst>
          </p:cNvPr>
          <p:cNvSpPr>
            <a:spLocks noGrp="1"/>
          </p:cNvSpPr>
          <p:nvPr>
            <p:ph idx="1"/>
          </p:nvPr>
        </p:nvSpPr>
        <p:spPr>
          <a:xfrm>
            <a:off x="457200" y="1259840"/>
            <a:ext cx="7620000" cy="4800600"/>
          </a:xfrm>
        </p:spPr>
        <p:txBody>
          <a:bodyPr>
            <a:normAutofit/>
          </a:bodyPr>
          <a:lstStyle/>
          <a:p>
            <a:pPr marL="0" indent="0" algn="just">
              <a:buNone/>
            </a:pPr>
            <a:r>
              <a:rPr lang="en-US" sz="1600" b="1" dirty="0">
                <a:solidFill>
                  <a:srgbClr val="0064A4"/>
                </a:solidFill>
                <a:effectLst/>
                <a:ea typeface="Times New Roman" panose="02020603050405020304" pitchFamily="18" charset="0"/>
              </a:rPr>
              <a:t>Telephone Access Standards: During Business Hours</a:t>
            </a:r>
          </a:p>
          <a:p>
            <a:pPr marL="0" indent="0" algn="just">
              <a:buNone/>
            </a:pPr>
            <a:endParaRPr lang="en-US" sz="1600" b="1" dirty="0">
              <a:solidFill>
                <a:srgbClr val="0064A4"/>
              </a:solidFill>
              <a:ea typeface="Times New Roman" panose="02020603050405020304" pitchFamily="18" charset="0"/>
            </a:endParaRPr>
          </a:p>
          <a:p>
            <a:pPr marL="0" indent="0" algn="just">
              <a:buNone/>
            </a:pPr>
            <a:endParaRPr lang="en-US" sz="1600" b="1" dirty="0">
              <a:solidFill>
                <a:srgbClr val="0064A4"/>
              </a:solidFill>
              <a:effectLst/>
              <a:ea typeface="Times New Roman" panose="02020603050405020304" pitchFamily="18" charset="0"/>
            </a:endParaRPr>
          </a:p>
          <a:p>
            <a:pPr marL="114300" indent="0" algn="just">
              <a:buNone/>
            </a:pPr>
            <a:endParaRPr lang="en-US" sz="1600" dirty="0">
              <a:effectLst/>
              <a:ea typeface="Times New Roman" panose="02020603050405020304" pitchFamily="18" charset="0"/>
            </a:endParaRPr>
          </a:p>
          <a:p>
            <a:pPr marL="114300" indent="0" algn="just">
              <a:buNone/>
            </a:pPr>
            <a:endParaRPr lang="en-US" sz="18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10326990-B5AE-4581-A179-9970EDF08E22}"/>
              </a:ext>
            </a:extLst>
          </p:cNvPr>
          <p:cNvSpPr>
            <a:spLocks noGrp="1"/>
          </p:cNvSpPr>
          <p:nvPr>
            <p:ph type="sldNum" sz="quarter" idx="12"/>
          </p:nvPr>
        </p:nvSpPr>
        <p:spPr/>
        <p:txBody>
          <a:bodyPr/>
          <a:lstStyle/>
          <a:p>
            <a:fld id="{839BD1D2-6DB2-408B-A2BF-D067DFF0EF98}" type="slidenum">
              <a:rPr lang="en-US" smtClean="0"/>
              <a:t>48</a:t>
            </a:fld>
            <a:endParaRPr lang="en-US" dirty="0"/>
          </a:p>
        </p:txBody>
      </p:sp>
      <p:graphicFrame>
        <p:nvGraphicFramePr>
          <p:cNvPr id="7" name="Table 6">
            <a:extLst>
              <a:ext uri="{FF2B5EF4-FFF2-40B4-BE49-F238E27FC236}">
                <a16:creationId xmlns:a16="http://schemas.microsoft.com/office/drawing/2014/main" id="{49AE5857-9D42-42E7-B229-5034B16CA114}"/>
              </a:ext>
            </a:extLst>
          </p:cNvPr>
          <p:cNvGraphicFramePr>
            <a:graphicFrameLocks noGrp="1"/>
          </p:cNvGraphicFramePr>
          <p:nvPr>
            <p:extLst>
              <p:ext uri="{D42A27DB-BD31-4B8C-83A1-F6EECF244321}">
                <p14:modId xmlns:p14="http://schemas.microsoft.com/office/powerpoint/2010/main" val="3450830281"/>
              </p:ext>
            </p:extLst>
          </p:nvPr>
        </p:nvGraphicFramePr>
        <p:xfrm>
          <a:off x="575346" y="1610042"/>
          <a:ext cx="7773562" cy="3535680"/>
        </p:xfrm>
        <a:graphic>
          <a:graphicData uri="http://schemas.openxmlformats.org/drawingml/2006/table">
            <a:tbl>
              <a:tblPr/>
              <a:tblGrid>
                <a:gridCol w="2515679">
                  <a:extLst>
                    <a:ext uri="{9D8B030D-6E8A-4147-A177-3AD203B41FA5}">
                      <a16:colId xmlns:a16="http://schemas.microsoft.com/office/drawing/2014/main" val="2864569977"/>
                    </a:ext>
                  </a:extLst>
                </a:gridCol>
                <a:gridCol w="5257883">
                  <a:extLst>
                    <a:ext uri="{9D8B030D-6E8A-4147-A177-3AD203B41FA5}">
                      <a16:colId xmlns:a16="http://schemas.microsoft.com/office/drawing/2014/main" val="1960069321"/>
                    </a:ext>
                  </a:extLst>
                </a:gridCol>
              </a:tblGrid>
              <a:tr h="0">
                <a:tc>
                  <a:txBody>
                    <a:bodyPr/>
                    <a:lstStyle/>
                    <a:p>
                      <a:r>
                        <a:rPr lang="en-US" sz="1400" b="1" dirty="0"/>
                        <a:t>Type of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584484"/>
                  </a:ext>
                </a:extLst>
              </a:tr>
              <a:tr h="0">
                <a:tc>
                  <a:txBody>
                    <a:bodyPr/>
                    <a:lstStyle/>
                    <a:p>
                      <a:r>
                        <a:rPr lang="en-US" sz="1400" dirty="0"/>
                        <a:t>Telephone Triage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Telephone triage shall be available 24 hours a day, 7 days a week. Telephone triage or screening waiting time shall not exceed 30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3163588"/>
                  </a:ext>
                </a:extLst>
              </a:tr>
              <a:tr h="0">
                <a:tc>
                  <a:txBody>
                    <a:bodyPr/>
                    <a:lstStyle/>
                    <a:p>
                      <a:r>
                        <a:rPr lang="en-US" sz="1400" dirty="0"/>
                        <a:t>Telephone wait time during business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Wait time for a member to speak with a representative, who is knowledgeable and competent regarding the Member’s questions and concerns, shall not exceed 10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3095232"/>
                  </a:ext>
                </a:extLst>
              </a:tr>
              <a:tr h="0">
                <a:tc>
                  <a:txBody>
                    <a:bodyPr/>
                    <a:lstStyle/>
                    <a:p>
                      <a:r>
                        <a:rPr lang="en-US" sz="1400" dirty="0"/>
                        <a:t>Non-urgent &amp; non-emergency messages during business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Practitioner shall return the call within 24 hours after the time of message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468798"/>
                  </a:ext>
                </a:extLst>
              </a:tr>
              <a:tr h="0">
                <a:tc>
                  <a:txBody>
                    <a:bodyPr/>
                    <a:lstStyle/>
                    <a:p>
                      <a:r>
                        <a:rPr lang="en-US" sz="1400" dirty="0"/>
                        <a:t>Urgent message during business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Practitioner shall return the call within 30 minutes after the time of message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8744223"/>
                  </a:ext>
                </a:extLst>
              </a:tr>
              <a:tr h="0">
                <a:tc>
                  <a:txBody>
                    <a:bodyPr/>
                    <a:lstStyle/>
                    <a:p>
                      <a:r>
                        <a:rPr lang="en-US" sz="1400" dirty="0"/>
                        <a:t>Emergency message during business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All members shall be referred to the nearest emergency room. Include the following “If you feel that this is an emergency, hang up and dial 911 or go to the nearest emergency room”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4924858"/>
                  </a:ext>
                </a:extLst>
              </a:tr>
            </a:tbl>
          </a:graphicData>
        </a:graphic>
      </p:graphicFrame>
      <p:pic>
        <p:nvPicPr>
          <p:cNvPr id="6" name="Graphic 5" descr="Caret Up with solid fill">
            <a:hlinkClick r:id="rId2" action="ppaction://hlinksldjump"/>
            <a:extLst>
              <a:ext uri="{FF2B5EF4-FFF2-40B4-BE49-F238E27FC236}">
                <a16:creationId xmlns:a16="http://schemas.microsoft.com/office/drawing/2014/main" id="{195C7067-F27A-4615-A3D2-76BBBDFDED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0099739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CDA49-F362-4454-B58D-259DC2BDC3DB}"/>
              </a:ext>
            </a:extLst>
          </p:cNvPr>
          <p:cNvSpPr>
            <a:spLocks noGrp="1"/>
          </p:cNvSpPr>
          <p:nvPr>
            <p:ph type="title"/>
          </p:nvPr>
        </p:nvSpPr>
        <p:spPr/>
        <p:txBody>
          <a:bodyPr/>
          <a:lstStyle/>
          <a:p>
            <a:pPr algn="ctr"/>
            <a:r>
              <a:rPr lang="en-US" sz="3600" dirty="0">
                <a:solidFill>
                  <a:srgbClr val="0064A4"/>
                </a:solidFill>
              </a:rPr>
              <a:t>Access Standards</a:t>
            </a:r>
          </a:p>
        </p:txBody>
      </p:sp>
      <p:sp>
        <p:nvSpPr>
          <p:cNvPr id="3" name="Content Placeholder 2">
            <a:extLst>
              <a:ext uri="{FF2B5EF4-FFF2-40B4-BE49-F238E27FC236}">
                <a16:creationId xmlns:a16="http://schemas.microsoft.com/office/drawing/2014/main" id="{179187B0-5EF4-4D66-831C-E3B2F64EAD8D}"/>
              </a:ext>
            </a:extLst>
          </p:cNvPr>
          <p:cNvSpPr>
            <a:spLocks noGrp="1"/>
          </p:cNvSpPr>
          <p:nvPr>
            <p:ph idx="1"/>
          </p:nvPr>
        </p:nvSpPr>
        <p:spPr>
          <a:xfrm>
            <a:off x="467412" y="1524000"/>
            <a:ext cx="7620000" cy="4800600"/>
          </a:xfrm>
        </p:spPr>
        <p:txBody>
          <a:bodyPr>
            <a:normAutofit/>
          </a:bodyPr>
          <a:lstStyle/>
          <a:p>
            <a:pPr marL="0" indent="0" algn="just">
              <a:buNone/>
            </a:pPr>
            <a:r>
              <a:rPr lang="en-US" sz="1600" b="1" dirty="0">
                <a:solidFill>
                  <a:srgbClr val="0064A4"/>
                </a:solidFill>
                <a:ea typeface="Times New Roman" panose="02020603050405020304" pitchFamily="18" charset="0"/>
              </a:rPr>
              <a:t>Cultural and Linguistic </a:t>
            </a:r>
            <a:r>
              <a:rPr lang="en-US" sz="1600" b="1" dirty="0">
                <a:solidFill>
                  <a:srgbClr val="0064A4"/>
                </a:solidFill>
                <a:effectLst/>
                <a:ea typeface="Times New Roman" panose="02020603050405020304" pitchFamily="18" charset="0"/>
              </a:rPr>
              <a:t>Standards</a:t>
            </a:r>
            <a:endParaRPr lang="en-US" sz="1600" dirty="0">
              <a:solidFill>
                <a:srgbClr val="0064A4"/>
              </a:solidFill>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10326990-B5AE-4581-A179-9970EDF08E22}"/>
              </a:ext>
            </a:extLst>
          </p:cNvPr>
          <p:cNvSpPr>
            <a:spLocks noGrp="1"/>
          </p:cNvSpPr>
          <p:nvPr>
            <p:ph type="sldNum" sz="quarter" idx="12"/>
          </p:nvPr>
        </p:nvSpPr>
        <p:spPr/>
        <p:txBody>
          <a:bodyPr/>
          <a:lstStyle/>
          <a:p>
            <a:fld id="{839BD1D2-6DB2-408B-A2BF-D067DFF0EF98}" type="slidenum">
              <a:rPr lang="en-US" smtClean="0"/>
              <a:t>49</a:t>
            </a:fld>
            <a:endParaRPr lang="en-US" dirty="0"/>
          </a:p>
        </p:txBody>
      </p:sp>
      <p:graphicFrame>
        <p:nvGraphicFramePr>
          <p:cNvPr id="6" name="Table 5">
            <a:extLst>
              <a:ext uri="{FF2B5EF4-FFF2-40B4-BE49-F238E27FC236}">
                <a16:creationId xmlns:a16="http://schemas.microsoft.com/office/drawing/2014/main" id="{F4FAD9D2-7A55-485D-B3CE-A10BD04F2C99}"/>
              </a:ext>
            </a:extLst>
          </p:cNvPr>
          <p:cNvGraphicFramePr>
            <a:graphicFrameLocks noGrp="1"/>
          </p:cNvGraphicFramePr>
          <p:nvPr>
            <p:extLst>
              <p:ext uri="{D42A27DB-BD31-4B8C-83A1-F6EECF244321}">
                <p14:modId xmlns:p14="http://schemas.microsoft.com/office/powerpoint/2010/main" val="179433185"/>
              </p:ext>
            </p:extLst>
          </p:nvPr>
        </p:nvGraphicFramePr>
        <p:xfrm>
          <a:off x="467412" y="1911096"/>
          <a:ext cx="7881496" cy="3017520"/>
        </p:xfrm>
        <a:graphic>
          <a:graphicData uri="http://schemas.openxmlformats.org/drawingml/2006/table">
            <a:tbl>
              <a:tblPr/>
              <a:tblGrid>
                <a:gridCol w="2199588">
                  <a:extLst>
                    <a:ext uri="{9D8B030D-6E8A-4147-A177-3AD203B41FA5}">
                      <a16:colId xmlns:a16="http://schemas.microsoft.com/office/drawing/2014/main" val="4059885109"/>
                    </a:ext>
                  </a:extLst>
                </a:gridCol>
                <a:gridCol w="5681908">
                  <a:extLst>
                    <a:ext uri="{9D8B030D-6E8A-4147-A177-3AD203B41FA5}">
                      <a16:colId xmlns:a16="http://schemas.microsoft.com/office/drawing/2014/main" val="2608865895"/>
                    </a:ext>
                  </a:extLst>
                </a:gridCol>
              </a:tblGrid>
              <a:tr h="0">
                <a:tc>
                  <a:txBody>
                    <a:bodyPr/>
                    <a:lstStyle/>
                    <a:p>
                      <a:r>
                        <a:rPr lang="en-US" sz="1400" b="1" dirty="0"/>
                        <a:t>Type of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1" dirty="0"/>
                        <a:t>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4599298"/>
                  </a:ext>
                </a:extLst>
              </a:tr>
              <a:tr h="0">
                <a:tc>
                  <a:txBody>
                    <a:bodyPr/>
                    <a:lstStyle/>
                    <a:p>
                      <a:r>
                        <a:rPr lang="en-US" sz="1400" dirty="0"/>
                        <a:t>Oral Interpretation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Oral interpreter services shall be made available to a Member in person, upon the Member’s request, or by telephone at key points of contact, 24/7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359790"/>
                  </a:ext>
                </a:extLst>
              </a:tr>
              <a:tr h="0">
                <a:tc>
                  <a:txBody>
                    <a:bodyPr/>
                    <a:lstStyle/>
                    <a:p>
                      <a:r>
                        <a:rPr lang="en-US" sz="1400" dirty="0"/>
                        <a:t>Written Translation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All written materials shall be made available in threshold languages </a:t>
                      </a:r>
                      <a:r>
                        <a:rPr lang="en-US" sz="1400" kern="1200" dirty="0">
                          <a:solidFill>
                            <a:schemeClr val="tx1"/>
                          </a:solidFill>
                          <a:effectLst/>
                          <a:latin typeface="+mn-lt"/>
                          <a:ea typeface="+mn-ea"/>
                          <a:cs typeface="+mn-cs"/>
                        </a:rPr>
                        <a:t>as determined by CalOptima Health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941924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Alternative Forms of Communication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Informational and educational information for members in alterative formats will be available at no cost in the threshold languages in large print (no less than 20-point, Arial font), audio format, or braille upon request, or as needed within 21 business days of request or within a timely manner for the format requested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769035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Telecommunications Device for the Deaf (TDD)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TDD or California Relay Services (CRS) and auxiliary aids shall be available to members with hearing, speech, or sight impairments at no cost.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684810"/>
                  </a:ext>
                </a:extLst>
              </a:tr>
            </a:tbl>
          </a:graphicData>
        </a:graphic>
      </p:graphicFrame>
      <p:pic>
        <p:nvPicPr>
          <p:cNvPr id="7" name="Graphic 6" descr="Caret Up with solid fill">
            <a:hlinkClick r:id="rId2" action="ppaction://hlinksldjump"/>
            <a:extLst>
              <a:ext uri="{FF2B5EF4-FFF2-40B4-BE49-F238E27FC236}">
                <a16:creationId xmlns:a16="http://schemas.microsoft.com/office/drawing/2014/main" id="{A1DAC8A3-69D1-4553-873C-A2A34F520D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26179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76E09F-705E-40B4-A49E-2BA863F2243C}"/>
              </a:ext>
            </a:extLst>
          </p:cNvPr>
          <p:cNvSpPr>
            <a:spLocks noGrp="1"/>
          </p:cNvSpPr>
          <p:nvPr>
            <p:ph type="sldNum" sz="quarter" idx="12"/>
          </p:nvPr>
        </p:nvSpPr>
        <p:spPr/>
        <p:txBody>
          <a:bodyPr/>
          <a:lstStyle/>
          <a:p>
            <a:fld id="{839BD1D2-6DB2-408B-A2BF-D067DFF0EF98}" type="slidenum">
              <a:rPr lang="en-US" smtClean="0"/>
              <a:t>5</a:t>
            </a:fld>
            <a:endParaRPr lang="en-US" dirty="0"/>
          </a:p>
        </p:txBody>
      </p:sp>
      <p:sp>
        <p:nvSpPr>
          <p:cNvPr id="4" name="TextBox 3">
            <a:extLst>
              <a:ext uri="{FF2B5EF4-FFF2-40B4-BE49-F238E27FC236}">
                <a16:creationId xmlns:a16="http://schemas.microsoft.com/office/drawing/2014/main" id="{07F02E02-DA9F-47A9-AF8B-72C159118B7E}"/>
              </a:ext>
            </a:extLst>
          </p:cNvPr>
          <p:cNvSpPr txBox="1"/>
          <p:nvPr/>
        </p:nvSpPr>
        <p:spPr>
          <a:xfrm>
            <a:off x="304800" y="198596"/>
            <a:ext cx="7848600" cy="6262933"/>
          </a:xfrm>
          <a:prstGeom prst="rect">
            <a:avLst/>
          </a:prstGeom>
          <a:noFill/>
        </p:spPr>
        <p:txBody>
          <a:bodyPr wrap="square">
            <a:spAutoFit/>
          </a:bodyPr>
          <a:lstStyle/>
          <a:p>
            <a:pPr marR="365760" algn="just">
              <a:spcBef>
                <a:spcPts val="600"/>
              </a:spcBef>
            </a:pPr>
            <a:r>
              <a:rPr lang="en-US" sz="1700" b="1" dirty="0">
                <a:solidFill>
                  <a:srgbClr val="0064A4"/>
                </a:solidFill>
                <a:effectLst/>
                <a:ea typeface="Gill Sans"/>
                <a:cs typeface="Gill Sans"/>
              </a:rPr>
              <a:t>Medi-Cal					</a:t>
            </a:r>
            <a:r>
              <a:rPr lang="en-US" sz="1700" dirty="0">
                <a:effectLst/>
                <a:ea typeface="GillSansMTPro-Book"/>
                <a:cs typeface="Gill Sans"/>
              </a:rPr>
              <a:t>Website: </a:t>
            </a:r>
            <a:r>
              <a:rPr lang="en-US" sz="1700" u="sng" dirty="0">
                <a:solidFill>
                  <a:schemeClr val="tx2">
                    <a:lumMod val="60000"/>
                    <a:lumOff val="40000"/>
                  </a:schemeClr>
                </a:solidFill>
                <a:effectLst/>
                <a:ea typeface="GillSansMTPro-Book"/>
                <a:cs typeface="Gill Sans"/>
                <a:hlinkClick r:id="rId3"/>
              </a:rPr>
              <a:t>www.medi-cal.ca.gov</a:t>
            </a:r>
            <a:r>
              <a:rPr lang="en-US" sz="1700" u="sng" dirty="0">
                <a:solidFill>
                  <a:schemeClr val="tx2">
                    <a:lumMod val="60000"/>
                    <a:lumOff val="40000"/>
                  </a:schemeClr>
                </a:solidFill>
                <a:effectLst/>
                <a:ea typeface="GillSansMTPro-Book"/>
                <a:cs typeface="Gill Sans"/>
              </a:rPr>
              <a:t> </a:t>
            </a:r>
            <a:endParaRPr lang="en-US" sz="1700" b="1" dirty="0">
              <a:solidFill>
                <a:schemeClr val="tx2"/>
              </a:solidFill>
              <a:effectLst/>
              <a:ea typeface="GillSansMTPro-Book"/>
              <a:cs typeface="GillSansMTPro-Book"/>
            </a:endParaRPr>
          </a:p>
          <a:p>
            <a:pPr marL="0" marR="365760" algn="just">
              <a:lnSpc>
                <a:spcPct val="107000"/>
              </a:lnSpc>
              <a:spcBef>
                <a:spcPts val="0"/>
              </a:spcBef>
              <a:spcAft>
                <a:spcPts val="800"/>
              </a:spcAft>
            </a:pPr>
            <a:r>
              <a:rPr lang="en-US" sz="1700" dirty="0">
                <a:effectLst/>
                <a:ea typeface="GillSansMTPro-Book"/>
                <a:cs typeface="GillSansMTPro-Book"/>
              </a:rPr>
              <a:t>Medi-Cal is California’s Medicaid program for low-income families, children, seniors, and persons with disabilities. The Department of Health Care Services (DHCS) administers the Medi-Cal program and has responsibility to formulate policy that conforms to federal and state requirements. The DHCS contracts with a managed care health plan to administer services through established networks of organized systems of care.  The objective of the Medi-Cal program is to provide essential medical care and services to preserve health, alleviate sickness and mitigate handicapping conditions for eligible beneficiaries.</a:t>
            </a:r>
          </a:p>
          <a:p>
            <a:pPr marL="0" marR="365760" algn="just">
              <a:spcBef>
                <a:spcPts val="600"/>
              </a:spcBef>
            </a:pPr>
            <a:r>
              <a:rPr lang="en-US" sz="1700" b="1" dirty="0">
                <a:solidFill>
                  <a:srgbClr val="0064A4"/>
                </a:solidFill>
                <a:effectLst/>
                <a:ea typeface="Gill Sans"/>
                <a:cs typeface="Gill Sans"/>
              </a:rPr>
              <a:t>CalOptima Health                                                                </a:t>
            </a:r>
            <a:r>
              <a:rPr lang="en-US" sz="1700" dirty="0">
                <a:effectLst/>
                <a:ea typeface="GillSansMTPro-Book"/>
                <a:cs typeface="Gill Sans"/>
              </a:rPr>
              <a:t>Website: </a:t>
            </a:r>
            <a:r>
              <a:rPr lang="en-US" sz="1700" u="sng" dirty="0">
                <a:solidFill>
                  <a:schemeClr val="tx2">
                    <a:lumMod val="60000"/>
                    <a:lumOff val="40000"/>
                  </a:schemeClr>
                </a:solidFill>
                <a:effectLst/>
                <a:ea typeface="GillSansMTPro-Book"/>
                <a:cs typeface="Gill Sans"/>
                <a:hlinkClick r:id="rId4"/>
              </a:rPr>
              <a:t>www.caloptima.org</a:t>
            </a:r>
            <a:r>
              <a:rPr lang="en-US" sz="1700" u="sng" dirty="0">
                <a:solidFill>
                  <a:schemeClr val="tx2">
                    <a:lumMod val="60000"/>
                    <a:lumOff val="40000"/>
                  </a:schemeClr>
                </a:solidFill>
                <a:effectLst/>
                <a:ea typeface="GillSansMTPro-Book"/>
                <a:cs typeface="Gill Sans"/>
              </a:rPr>
              <a:t> </a:t>
            </a:r>
            <a:endParaRPr lang="en-US" sz="1700" b="1" dirty="0">
              <a:solidFill>
                <a:schemeClr val="tx2"/>
              </a:solidFill>
              <a:effectLst/>
              <a:ea typeface="GillSansMTPro-Book"/>
              <a:cs typeface="GillSansMTPro-Book"/>
            </a:endParaRPr>
          </a:p>
          <a:p>
            <a:pPr marL="0" marR="365760" algn="just">
              <a:lnSpc>
                <a:spcPct val="107000"/>
              </a:lnSpc>
              <a:spcBef>
                <a:spcPts val="0"/>
              </a:spcBef>
              <a:spcAft>
                <a:spcPts val="800"/>
              </a:spcAft>
            </a:pPr>
            <a:r>
              <a:rPr lang="en-US" sz="1700" dirty="0">
                <a:effectLst/>
                <a:ea typeface="GillSansMTPro-Book"/>
                <a:cs typeface="GillSansMTPro-Book"/>
              </a:rPr>
              <a:t>CalOptima Health is a county organized health system (COHS) that manages programs funded by state and federal governments but operates independently. They deliver quality health care services to residents in Orange County. </a:t>
            </a:r>
          </a:p>
          <a:p>
            <a:pPr marL="0" marR="365760" algn="just">
              <a:spcBef>
                <a:spcPts val="600"/>
              </a:spcBef>
            </a:pPr>
            <a:r>
              <a:rPr lang="en-US" sz="1700" b="1" dirty="0">
                <a:solidFill>
                  <a:srgbClr val="0064A4"/>
                </a:solidFill>
                <a:effectLst/>
                <a:ea typeface="Gill Sans"/>
                <a:cs typeface="Gill Sans"/>
              </a:rPr>
              <a:t>CHOC Health Alliance (CHA)                            </a:t>
            </a:r>
            <a:r>
              <a:rPr lang="en-US" sz="1700" dirty="0">
                <a:effectLst/>
                <a:ea typeface="GillSansMTPro-Book"/>
                <a:cs typeface="Gill Sans"/>
              </a:rPr>
              <a:t>Website:</a:t>
            </a:r>
            <a:r>
              <a:rPr lang="en-US" sz="1700" b="1" dirty="0">
                <a:effectLst/>
                <a:ea typeface="GillSansMTPro-Book"/>
                <a:cs typeface="Gill Sans"/>
              </a:rPr>
              <a:t> </a:t>
            </a:r>
            <a:r>
              <a:rPr lang="en-US" sz="1700" u="sng" dirty="0">
                <a:solidFill>
                  <a:schemeClr val="tx2">
                    <a:lumMod val="60000"/>
                    <a:lumOff val="40000"/>
                  </a:schemeClr>
                </a:solidFill>
                <a:effectLst/>
                <a:ea typeface="GillSansMTPro-Book"/>
                <a:cs typeface="Gill Sans"/>
                <a:hlinkClick r:id="rId5"/>
              </a:rPr>
              <a:t>www.chochealthalliance.com</a:t>
            </a:r>
            <a:r>
              <a:rPr lang="en-US" sz="1700" u="sng" dirty="0">
                <a:solidFill>
                  <a:schemeClr val="tx2">
                    <a:lumMod val="60000"/>
                    <a:lumOff val="40000"/>
                  </a:schemeClr>
                </a:solidFill>
                <a:effectLst/>
                <a:ea typeface="GillSansMTPro-Book"/>
                <a:cs typeface="Gill Sans"/>
              </a:rPr>
              <a:t> </a:t>
            </a:r>
            <a:endParaRPr lang="en-US" sz="1700" b="1" dirty="0">
              <a:solidFill>
                <a:schemeClr val="tx2"/>
              </a:solidFill>
              <a:effectLst/>
              <a:ea typeface="GillSansMTPro-Book"/>
              <a:cs typeface="GillSansMTPro-Book"/>
            </a:endParaRPr>
          </a:p>
          <a:p>
            <a:pPr marL="0" marR="365760" algn="just">
              <a:lnSpc>
                <a:spcPct val="107000"/>
              </a:lnSpc>
              <a:spcBef>
                <a:spcPts val="0"/>
              </a:spcBef>
              <a:spcAft>
                <a:spcPts val="800"/>
              </a:spcAft>
            </a:pPr>
            <a:r>
              <a:rPr lang="en-US" sz="1700" dirty="0">
                <a:effectLst/>
                <a:ea typeface="GillSansMTPro-Book"/>
                <a:cs typeface="GillSansMTPro-Book"/>
              </a:rPr>
              <a:t>CHA is a Physician Hospital Consortium (PHC) that coordinates medical services for Orange County’s pediatric and young adult Medi-Cal recipients from birth to 21 years of age.  CHA is comprised of CHOC Children’s Hospital of Orange County and the CHOC Physicians Network (CPN), an independent organization of contracted primary care physicians, specialists, ancillary providers, and allied health professionals. Members must use the providers in their network when care is needed.</a:t>
            </a:r>
          </a:p>
        </p:txBody>
      </p:sp>
      <p:pic>
        <p:nvPicPr>
          <p:cNvPr id="5" name="Graphic 4" descr="Caret Up with solid fill">
            <a:hlinkClick r:id="rId6" action="ppaction://hlinksldjump"/>
            <a:extLst>
              <a:ext uri="{FF2B5EF4-FFF2-40B4-BE49-F238E27FC236}">
                <a16:creationId xmlns:a16="http://schemas.microsoft.com/office/drawing/2014/main" id="{675D974B-9508-4422-A40C-442D7C7E42C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5804394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Cultural Competency Requirement</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50</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3AD75913-5EFF-4214-9DE1-3C6137A217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05456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2228C-7C20-46FD-8EDC-BDAD767E76C4}"/>
              </a:ext>
            </a:extLst>
          </p:cNvPr>
          <p:cNvSpPr>
            <a:spLocks noGrp="1"/>
          </p:cNvSpPr>
          <p:nvPr>
            <p:ph type="title"/>
          </p:nvPr>
        </p:nvSpPr>
        <p:spPr/>
        <p:txBody>
          <a:bodyPr/>
          <a:lstStyle/>
          <a:p>
            <a:pPr algn="ctr"/>
            <a:r>
              <a:rPr lang="en-US" sz="3600" dirty="0">
                <a:solidFill>
                  <a:srgbClr val="0064A4"/>
                </a:solidFill>
              </a:rPr>
              <a:t>Cultural Competency</a:t>
            </a:r>
          </a:p>
        </p:txBody>
      </p:sp>
      <p:sp>
        <p:nvSpPr>
          <p:cNvPr id="3" name="Content Placeholder 2">
            <a:extLst>
              <a:ext uri="{FF2B5EF4-FFF2-40B4-BE49-F238E27FC236}">
                <a16:creationId xmlns:a16="http://schemas.microsoft.com/office/drawing/2014/main" id="{475CCA3E-DECB-4D1B-91A7-C05D7638DFB7}"/>
              </a:ext>
            </a:extLst>
          </p:cNvPr>
          <p:cNvSpPr>
            <a:spLocks noGrp="1"/>
          </p:cNvSpPr>
          <p:nvPr>
            <p:ph idx="1"/>
          </p:nvPr>
        </p:nvSpPr>
        <p:spPr>
          <a:xfrm>
            <a:off x="457200" y="1600200"/>
            <a:ext cx="7708828" cy="4876800"/>
          </a:xfrm>
        </p:spPr>
        <p:txBody>
          <a:bodyPr>
            <a:normAutofit fontScale="92500" lnSpcReduction="10000"/>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Cultural Competency is the state of being capable of functioning effectively in the context of cultural differences.</a:t>
            </a: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In health care, cultural competency is our ability to deliver care and services in a way that respects and honors the diverse cultural, racial, ethnic and other diverse populations without stigma or barriers. </a:t>
            </a:r>
          </a:p>
          <a:p>
            <a:pPr marL="0" marR="0" indent="0" algn="just">
              <a:spcBef>
                <a:spcPts val="0"/>
              </a:spcBef>
              <a:spcAft>
                <a:spcPts val="600"/>
              </a:spcAft>
              <a:buNone/>
            </a:pPr>
            <a:endParaRPr lang="en-US" sz="1800" dirty="0">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Providers shall use culturally competent practices and provide access to services in a culturally competent manner for all Members regardless of sex, race, color, religion, ancestry, national origin, creed, ethnic group identification, age, mental disability, physical disability, medical condition, genetic information, marital status, gender, gender identity, or sexual orientation, or identification with any other persons or groups defined in Penal Code 422.56</a:t>
            </a:r>
          </a:p>
          <a:p>
            <a:pPr marL="0" marR="0" indent="0" algn="just">
              <a:spcBef>
                <a:spcPts val="0"/>
              </a:spcBef>
              <a:spcAft>
                <a:spcPts val="600"/>
              </a:spcAft>
              <a:buNone/>
            </a:pPr>
            <a:endParaRPr lang="en-US" sz="1800" dirty="0">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Cultural Competency Training (including Lesbian, Gay, Bisexual, Transgender, Queer and/or Questioning, Intersex and Asexual (LGBTQIA+) cultural competency training) : </a:t>
            </a:r>
            <a:r>
              <a:rPr lang="en-US" sz="1800" dirty="0">
                <a:hlinkClick r:id="rId2"/>
              </a:rPr>
              <a:t>Cultural Competency Training (caloptima.org)</a:t>
            </a:r>
            <a:endParaRPr lang="en-US" sz="1800" dirty="0"/>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indent="0" algn="just">
              <a:spcBef>
                <a:spcPts val="0"/>
              </a:spcBef>
              <a:spcAft>
                <a:spcPts val="600"/>
              </a:spcAft>
              <a:buNone/>
            </a:pPr>
            <a:r>
              <a:rPr lang="en-US" sz="1800" dirty="0">
                <a:ea typeface="Calibri" panose="020F0502020204030204" pitchFamily="34" charset="0"/>
                <a:cs typeface="Times New Roman" panose="02020603050405020304" pitchFamily="18" charset="0"/>
              </a:rPr>
              <a:t>Diversity, Equity, and Inclusion (DEI) APL: </a:t>
            </a:r>
            <a:r>
              <a:rPr lang="en-US" sz="1800" dirty="0">
                <a:hlinkClick r:id="rId3"/>
              </a:rPr>
              <a:t>APL 24-016</a:t>
            </a:r>
            <a:endParaRPr lang="en-US" sz="18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5FCA187-EC70-4AB3-97B4-56724DA88268}"/>
              </a:ext>
            </a:extLst>
          </p:cNvPr>
          <p:cNvSpPr>
            <a:spLocks noGrp="1"/>
          </p:cNvSpPr>
          <p:nvPr>
            <p:ph type="sldNum" sz="quarter" idx="12"/>
          </p:nvPr>
        </p:nvSpPr>
        <p:spPr/>
        <p:txBody>
          <a:bodyPr/>
          <a:lstStyle/>
          <a:p>
            <a:fld id="{839BD1D2-6DB2-408B-A2BF-D067DFF0EF98}" type="slidenum">
              <a:rPr lang="en-US" smtClean="0"/>
              <a:t>51</a:t>
            </a:fld>
            <a:endParaRPr lang="en-US" dirty="0"/>
          </a:p>
        </p:txBody>
      </p:sp>
      <p:pic>
        <p:nvPicPr>
          <p:cNvPr id="6" name="Graphic 5" descr="Caret Up with solid fill">
            <a:hlinkClick r:id="rId4" action="ppaction://hlinksldjump"/>
            <a:extLst>
              <a:ext uri="{FF2B5EF4-FFF2-40B4-BE49-F238E27FC236}">
                <a16:creationId xmlns:a16="http://schemas.microsoft.com/office/drawing/2014/main" id="{27EA106F-CB1F-4FAD-9837-724DCFA46C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7674894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2228C-7C20-46FD-8EDC-BDAD767E76C4}"/>
              </a:ext>
            </a:extLst>
          </p:cNvPr>
          <p:cNvSpPr>
            <a:spLocks noGrp="1"/>
          </p:cNvSpPr>
          <p:nvPr>
            <p:ph type="title"/>
          </p:nvPr>
        </p:nvSpPr>
        <p:spPr/>
        <p:txBody>
          <a:bodyPr/>
          <a:lstStyle/>
          <a:p>
            <a:pPr algn="ctr"/>
            <a:r>
              <a:rPr lang="en-US" sz="3600" dirty="0">
                <a:solidFill>
                  <a:srgbClr val="0064A4"/>
                </a:solidFill>
              </a:rPr>
              <a:t>Cultural Competency</a:t>
            </a:r>
          </a:p>
        </p:txBody>
      </p:sp>
      <p:sp>
        <p:nvSpPr>
          <p:cNvPr id="3" name="Content Placeholder 2">
            <a:extLst>
              <a:ext uri="{FF2B5EF4-FFF2-40B4-BE49-F238E27FC236}">
                <a16:creationId xmlns:a16="http://schemas.microsoft.com/office/drawing/2014/main" id="{475CCA3E-DECB-4D1B-91A7-C05D7638DFB7}"/>
              </a:ext>
            </a:extLst>
          </p:cNvPr>
          <p:cNvSpPr>
            <a:spLocks noGrp="1"/>
          </p:cNvSpPr>
          <p:nvPr>
            <p:ph idx="1"/>
          </p:nvPr>
        </p:nvSpPr>
        <p:spPr/>
        <p:txBody>
          <a:bodyPr>
            <a:normAutofit/>
          </a:bodyPr>
          <a:lstStyle/>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Cultural and Linguistic Services</a:t>
            </a: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CHA offers free interpreter services to all limited English proficient members. CHA’s services cover two areas:</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Interpreter services (telephonic and face-to-face interpretation)</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Translation services (materials available in threshold languages)</a:t>
            </a:r>
          </a:p>
          <a:p>
            <a:pPr marL="285750" indent="-285750" algn="just">
              <a:spcBef>
                <a:spcPts val="0"/>
              </a:spcBef>
              <a:spcAft>
                <a:spcPts val="600"/>
              </a:spcAft>
              <a:buClr>
                <a:schemeClr val="tx2"/>
              </a:buClr>
            </a:pPr>
            <a:endParaRPr lang="en-US" sz="1800" dirty="0">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Using a family member or friend to interpret should be discouraged.</a:t>
            </a:r>
          </a:p>
          <a:p>
            <a:pPr marL="0" marR="0" indent="0" algn="just">
              <a:spcBef>
                <a:spcPts val="0"/>
              </a:spcBef>
              <a:spcAft>
                <a:spcPts val="600"/>
              </a:spcAft>
              <a:buNone/>
            </a:pPr>
            <a:endParaRPr lang="en-US" sz="1800" dirty="0">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To schedule a service, please contact CHA’s Provider Services at (800) 387-1103 and a team member will assist the office and member with creating an appointment. </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Members may contact CHA’s Member Services at (800) 424-2462 to schedule a service.</a:t>
            </a:r>
          </a:p>
        </p:txBody>
      </p:sp>
      <p:sp>
        <p:nvSpPr>
          <p:cNvPr id="4" name="Slide Number Placeholder 3">
            <a:extLst>
              <a:ext uri="{FF2B5EF4-FFF2-40B4-BE49-F238E27FC236}">
                <a16:creationId xmlns:a16="http://schemas.microsoft.com/office/drawing/2014/main" id="{55FCA187-EC70-4AB3-97B4-56724DA88268}"/>
              </a:ext>
            </a:extLst>
          </p:cNvPr>
          <p:cNvSpPr>
            <a:spLocks noGrp="1"/>
          </p:cNvSpPr>
          <p:nvPr>
            <p:ph type="sldNum" sz="quarter" idx="12"/>
          </p:nvPr>
        </p:nvSpPr>
        <p:spPr/>
        <p:txBody>
          <a:bodyPr/>
          <a:lstStyle/>
          <a:p>
            <a:fld id="{839BD1D2-6DB2-408B-A2BF-D067DFF0EF98}" type="slidenum">
              <a:rPr lang="en-US" smtClean="0"/>
              <a:t>52</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E1D9C7F6-11C8-4FFC-84E4-7794474109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5125932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Member Information</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a:bodyPr>
          <a:lstStyle/>
          <a:p>
            <a:r>
              <a:rPr lang="en-US" dirty="0">
                <a:solidFill>
                  <a:srgbClr val="767679"/>
                </a:solidFill>
              </a:rPr>
              <a:t>Member Eligibility</a:t>
            </a:r>
          </a:p>
          <a:p>
            <a:r>
              <a:rPr lang="en-US" dirty="0">
                <a:solidFill>
                  <a:srgbClr val="767679"/>
                </a:solidFill>
              </a:rPr>
              <a:t>Member Disenrollment</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53</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210084A5-FE03-4AB8-8E69-18B53F18DB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522515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B6CF-5B79-4571-B47F-D42CEDD34894}"/>
              </a:ext>
            </a:extLst>
          </p:cNvPr>
          <p:cNvSpPr>
            <a:spLocks noGrp="1"/>
          </p:cNvSpPr>
          <p:nvPr>
            <p:ph type="title"/>
          </p:nvPr>
        </p:nvSpPr>
        <p:spPr/>
        <p:txBody>
          <a:bodyPr/>
          <a:lstStyle/>
          <a:p>
            <a:pPr algn="ctr"/>
            <a:r>
              <a:rPr lang="en-US" sz="3600" dirty="0">
                <a:solidFill>
                  <a:srgbClr val="0064A4"/>
                </a:solidFill>
              </a:rPr>
              <a:t>Member Eligibility</a:t>
            </a:r>
            <a:endParaRPr lang="en-US" dirty="0"/>
          </a:p>
        </p:txBody>
      </p:sp>
      <p:sp>
        <p:nvSpPr>
          <p:cNvPr id="3" name="Content Placeholder 2">
            <a:extLst>
              <a:ext uri="{FF2B5EF4-FFF2-40B4-BE49-F238E27FC236}">
                <a16:creationId xmlns:a16="http://schemas.microsoft.com/office/drawing/2014/main" id="{6D30063B-1538-47E7-B819-FE5C18A96F6A}"/>
              </a:ext>
            </a:extLst>
          </p:cNvPr>
          <p:cNvSpPr>
            <a:spLocks noGrp="1"/>
          </p:cNvSpPr>
          <p:nvPr>
            <p:ph idx="1"/>
          </p:nvPr>
        </p:nvSpPr>
        <p:spPr/>
        <p:txBody>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Except for emergency services, Providers must verify a member’s eligibility on each date of service and prior to rendering services. If a member is not eligible, you may not receive payment for services provided on that date.</a:t>
            </a:r>
          </a:p>
          <a:p>
            <a:pPr marL="0" marR="0" indent="0" algn="just">
              <a:spcBef>
                <a:spcPts val="0"/>
              </a:spcBef>
              <a:spcAft>
                <a:spcPts val="600"/>
              </a:spcAft>
              <a:buNone/>
            </a:pPr>
            <a:r>
              <a:rPr lang="en-US" sz="1800" b="1" dirty="0">
                <a:effectLst/>
                <a:ea typeface="Calibri" panose="020F0502020204030204" pitchFamily="34" charset="0"/>
                <a:cs typeface="Times New Roman" panose="02020603050405020304" pitchFamily="18" charset="0"/>
              </a:rPr>
              <a:t>CalOptima Health member ID cards are used to help identify members and are </a:t>
            </a:r>
            <a:r>
              <a:rPr lang="en-US" sz="1800" b="1" u="sng" dirty="0">
                <a:effectLst/>
                <a:ea typeface="Calibri" panose="020F0502020204030204" pitchFamily="34" charset="0"/>
                <a:cs typeface="Times New Roman" panose="02020603050405020304" pitchFamily="18" charset="0"/>
              </a:rPr>
              <a:t>NOT proof </a:t>
            </a:r>
            <a:r>
              <a:rPr lang="en-US" sz="1800" b="1" dirty="0">
                <a:effectLst/>
                <a:ea typeface="Calibri" panose="020F0502020204030204" pitchFamily="34" charset="0"/>
                <a:cs typeface="Times New Roman" panose="02020603050405020304" pitchFamily="18" charset="0"/>
              </a:rPr>
              <a:t>of member eligibility</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Providers have multiple options for verifying a member’s eligibility:</a:t>
            </a:r>
          </a:p>
          <a:p>
            <a:pPr marL="114300" indent="0">
              <a:buNone/>
            </a:pPr>
            <a:endParaRPr lang="en-US" dirty="0"/>
          </a:p>
        </p:txBody>
      </p:sp>
      <p:sp>
        <p:nvSpPr>
          <p:cNvPr id="4" name="Slide Number Placeholder 3">
            <a:extLst>
              <a:ext uri="{FF2B5EF4-FFF2-40B4-BE49-F238E27FC236}">
                <a16:creationId xmlns:a16="http://schemas.microsoft.com/office/drawing/2014/main" id="{5BB12868-E5A2-4442-A4A6-C8BEA820DE0B}"/>
              </a:ext>
            </a:extLst>
          </p:cNvPr>
          <p:cNvSpPr>
            <a:spLocks noGrp="1"/>
          </p:cNvSpPr>
          <p:nvPr>
            <p:ph type="sldNum" sz="quarter" idx="12"/>
          </p:nvPr>
        </p:nvSpPr>
        <p:spPr/>
        <p:txBody>
          <a:bodyPr/>
          <a:lstStyle/>
          <a:p>
            <a:fld id="{839BD1D2-6DB2-408B-A2BF-D067DFF0EF98}" type="slidenum">
              <a:rPr lang="en-US" smtClean="0"/>
              <a:t>54</a:t>
            </a:fld>
            <a:endParaRPr lang="en-US" dirty="0"/>
          </a:p>
        </p:txBody>
      </p:sp>
      <p:graphicFrame>
        <p:nvGraphicFramePr>
          <p:cNvPr id="5" name="Table 4">
            <a:extLst>
              <a:ext uri="{FF2B5EF4-FFF2-40B4-BE49-F238E27FC236}">
                <a16:creationId xmlns:a16="http://schemas.microsoft.com/office/drawing/2014/main" id="{811DF19F-6822-408B-BB05-DC276BD23D29}"/>
              </a:ext>
            </a:extLst>
          </p:cNvPr>
          <p:cNvGraphicFramePr>
            <a:graphicFrameLocks noGrp="1"/>
          </p:cNvGraphicFramePr>
          <p:nvPr>
            <p:extLst>
              <p:ext uri="{D42A27DB-BD31-4B8C-83A1-F6EECF244321}">
                <p14:modId xmlns:p14="http://schemas.microsoft.com/office/powerpoint/2010/main" val="3228409618"/>
              </p:ext>
            </p:extLst>
          </p:nvPr>
        </p:nvGraphicFramePr>
        <p:xfrm>
          <a:off x="609600" y="3581400"/>
          <a:ext cx="7391400" cy="3001962"/>
        </p:xfrm>
        <a:graphic>
          <a:graphicData uri="http://schemas.openxmlformats.org/drawingml/2006/table">
            <a:tbl>
              <a:tblPr firstRow="1" firstCol="1" bandRow="1">
                <a:tableStyleId>{5C22544A-7EE6-4342-B048-85BDC9FD1C3A}</a:tableStyleId>
              </a:tblPr>
              <a:tblGrid>
                <a:gridCol w="2741971">
                  <a:extLst>
                    <a:ext uri="{9D8B030D-6E8A-4147-A177-3AD203B41FA5}">
                      <a16:colId xmlns:a16="http://schemas.microsoft.com/office/drawing/2014/main" val="3256563403"/>
                    </a:ext>
                  </a:extLst>
                </a:gridCol>
                <a:gridCol w="4649429">
                  <a:extLst>
                    <a:ext uri="{9D8B030D-6E8A-4147-A177-3AD203B41FA5}">
                      <a16:colId xmlns:a16="http://schemas.microsoft.com/office/drawing/2014/main" val="1087466519"/>
                    </a:ext>
                  </a:extLst>
                </a:gridCol>
              </a:tblGrid>
              <a:tr h="435903">
                <a:tc gridSpan="2">
                  <a:txBody>
                    <a:bodyPr/>
                    <a:lstStyle/>
                    <a:p>
                      <a:pPr marL="0" marR="0" algn="ctr">
                        <a:lnSpc>
                          <a:spcPct val="107000"/>
                        </a:lnSpc>
                        <a:spcBef>
                          <a:spcPts val="0"/>
                        </a:spcBef>
                        <a:spcAft>
                          <a:spcPts val="0"/>
                        </a:spcAft>
                      </a:pPr>
                      <a:r>
                        <a:rPr lang="en-US" sz="1800" u="sng" dirty="0">
                          <a:effectLst/>
                        </a:rPr>
                        <a:t>Eligibility Verification Systems</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3025" marR="73025" marT="64135" marB="64135" anchor="ctr"/>
                </a:tc>
                <a:tc hMerge="1">
                  <a:txBody>
                    <a:bodyPr/>
                    <a:lstStyle/>
                    <a:p>
                      <a:endParaRPr lang="en-US"/>
                    </a:p>
                  </a:txBody>
                  <a:tcPr/>
                </a:tc>
                <a:extLst>
                  <a:ext uri="{0D108BD9-81ED-4DB2-BD59-A6C34878D82A}">
                    <a16:rowId xmlns:a16="http://schemas.microsoft.com/office/drawing/2014/main" val="2616581376"/>
                  </a:ext>
                </a:extLst>
              </a:tr>
              <a:tr h="855353">
                <a:tc>
                  <a:txBody>
                    <a:bodyPr/>
                    <a:lstStyle/>
                    <a:p>
                      <a:pPr marL="0" marR="0">
                        <a:lnSpc>
                          <a:spcPct val="107000"/>
                        </a:lnSpc>
                        <a:spcBef>
                          <a:spcPts val="0"/>
                        </a:spcBef>
                        <a:spcAft>
                          <a:spcPts val="0"/>
                        </a:spcAft>
                      </a:pPr>
                      <a:r>
                        <a:rPr lang="en-US" sz="1800" dirty="0">
                          <a:effectLst/>
                        </a:rPr>
                        <a:t>CHOC Health Alliance (CHA)</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3025" marR="73025" marT="64135" marB="64135" anchor="ctr"/>
                </a:tc>
                <a:tc>
                  <a:txBody>
                    <a:bodyPr/>
                    <a:lstStyle/>
                    <a:p>
                      <a:pPr marL="0" marR="0">
                        <a:lnSpc>
                          <a:spcPct val="115000"/>
                        </a:lnSpc>
                        <a:spcBef>
                          <a:spcPts val="0"/>
                        </a:spcBef>
                        <a:spcAft>
                          <a:spcPts val="600"/>
                        </a:spcAft>
                      </a:pPr>
                      <a:r>
                        <a:rPr lang="en-US" sz="1800" dirty="0">
                          <a:effectLst/>
                        </a:rPr>
                        <a:t>Provider Portal (EZ-NET): </a:t>
                      </a:r>
                      <a:r>
                        <a:rPr lang="en-US" sz="1800" u="sng" dirty="0">
                          <a:effectLst/>
                          <a:hlinkClick r:id="rId2"/>
                        </a:rPr>
                        <a:t>https://eznet.rchsd.org</a:t>
                      </a:r>
                      <a:endParaRPr lang="en-US" sz="1800" dirty="0">
                        <a:effectLst/>
                      </a:endParaRPr>
                    </a:p>
                    <a:p>
                      <a:pPr marL="0" marR="0">
                        <a:lnSpc>
                          <a:spcPct val="115000"/>
                        </a:lnSpc>
                        <a:spcBef>
                          <a:spcPts val="0"/>
                        </a:spcBef>
                        <a:spcAft>
                          <a:spcPts val="600"/>
                        </a:spcAft>
                      </a:pPr>
                      <a:r>
                        <a:rPr lang="en-US" sz="1800" dirty="0">
                          <a:effectLst/>
                        </a:rPr>
                        <a:t>Phone: (800) 387-1103</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3025" marR="73025" marT="64135" marB="64135" anchor="ctr"/>
                </a:tc>
                <a:extLst>
                  <a:ext uri="{0D108BD9-81ED-4DB2-BD59-A6C34878D82A}">
                    <a16:rowId xmlns:a16="http://schemas.microsoft.com/office/drawing/2014/main" val="1845775172"/>
                  </a:ext>
                </a:extLst>
              </a:tr>
              <a:tr h="855353">
                <a:tc>
                  <a:txBody>
                    <a:bodyPr/>
                    <a:lstStyle/>
                    <a:p>
                      <a:pPr marL="0" marR="0">
                        <a:lnSpc>
                          <a:spcPct val="107000"/>
                        </a:lnSpc>
                        <a:spcBef>
                          <a:spcPts val="0"/>
                        </a:spcBef>
                        <a:spcAft>
                          <a:spcPts val="0"/>
                        </a:spcAft>
                      </a:pPr>
                      <a:r>
                        <a:rPr lang="en-US" sz="1800" dirty="0">
                          <a:effectLst/>
                        </a:rPr>
                        <a:t>CalOptima Health</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3025" marR="73025" marT="64135" marB="64135" anchor="ctr"/>
                </a:tc>
                <a:tc>
                  <a:txBody>
                    <a:bodyPr/>
                    <a:lstStyle/>
                    <a:p>
                      <a:pPr marL="0" marR="0">
                        <a:lnSpc>
                          <a:spcPct val="115000"/>
                        </a:lnSpc>
                        <a:spcBef>
                          <a:spcPts val="0"/>
                        </a:spcBef>
                        <a:spcAft>
                          <a:spcPts val="600"/>
                        </a:spcAft>
                      </a:pPr>
                      <a:r>
                        <a:rPr lang="en-US" sz="1800" dirty="0">
                          <a:effectLst/>
                        </a:rPr>
                        <a:t>Provider Portal: </a:t>
                      </a:r>
                      <a:r>
                        <a:rPr lang="en-US" sz="1800" u="sng" dirty="0">
                          <a:effectLst/>
                          <a:hlinkClick r:id="rId3"/>
                        </a:rPr>
                        <a:t>https://providers.caloptima.org</a:t>
                      </a:r>
                      <a:endParaRPr lang="en-US" sz="1800" u="sng" dirty="0">
                        <a:effectLst/>
                      </a:endParaRPr>
                    </a:p>
                  </a:txBody>
                  <a:tcPr marL="73025" marR="73025" marT="64135" marB="64135" anchor="ctr"/>
                </a:tc>
                <a:extLst>
                  <a:ext uri="{0D108BD9-81ED-4DB2-BD59-A6C34878D82A}">
                    <a16:rowId xmlns:a16="http://schemas.microsoft.com/office/drawing/2014/main" val="533002056"/>
                  </a:ext>
                </a:extLst>
              </a:tr>
              <a:tr h="855353">
                <a:tc>
                  <a:txBody>
                    <a:bodyPr/>
                    <a:lstStyle/>
                    <a:p>
                      <a:pPr marL="0" marR="0">
                        <a:lnSpc>
                          <a:spcPct val="107000"/>
                        </a:lnSpc>
                        <a:spcBef>
                          <a:spcPts val="0"/>
                        </a:spcBef>
                        <a:spcAft>
                          <a:spcPts val="0"/>
                        </a:spcAft>
                      </a:pPr>
                      <a:r>
                        <a:rPr lang="en-US" sz="1800" dirty="0">
                          <a:effectLst/>
                        </a:rPr>
                        <a:t>Medi-Cal</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3025" marR="73025" marT="64135" marB="64135" anchor="ctr"/>
                </a:tc>
                <a:tc>
                  <a:txBody>
                    <a:bodyPr/>
                    <a:lstStyle/>
                    <a:p>
                      <a:pPr marL="0" marR="0">
                        <a:lnSpc>
                          <a:spcPct val="115000"/>
                        </a:lnSpc>
                        <a:spcBef>
                          <a:spcPts val="0"/>
                        </a:spcBef>
                        <a:spcAft>
                          <a:spcPts val="600"/>
                        </a:spcAft>
                      </a:pPr>
                      <a:r>
                        <a:rPr lang="en-US" sz="1800" dirty="0">
                          <a:effectLst/>
                        </a:rPr>
                        <a:t>Website: </a:t>
                      </a:r>
                      <a:r>
                        <a:rPr lang="en-US" sz="1800" u="sng" dirty="0">
                          <a:effectLst/>
                          <a:hlinkClick r:id="rId4"/>
                        </a:rPr>
                        <a:t>www.medi-cal.ca.gov</a:t>
                      </a:r>
                      <a:endParaRPr lang="en-US" sz="1800" dirty="0">
                        <a:effectLst/>
                      </a:endParaRPr>
                    </a:p>
                    <a:p>
                      <a:pPr marL="0" marR="0">
                        <a:lnSpc>
                          <a:spcPct val="115000"/>
                        </a:lnSpc>
                        <a:spcBef>
                          <a:spcPts val="0"/>
                        </a:spcBef>
                        <a:spcAft>
                          <a:spcPts val="600"/>
                        </a:spcAft>
                      </a:pPr>
                      <a:r>
                        <a:rPr lang="en-US" sz="1800" dirty="0">
                          <a:effectLst/>
                        </a:rPr>
                        <a:t>Phone (AEVS): (800) 456-2387</a:t>
                      </a:r>
                      <a:endParaRPr lang="en-US" sz="18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73025" marR="73025" marT="64135" marB="64135" anchor="ctr"/>
                </a:tc>
                <a:extLst>
                  <a:ext uri="{0D108BD9-81ED-4DB2-BD59-A6C34878D82A}">
                    <a16:rowId xmlns:a16="http://schemas.microsoft.com/office/drawing/2014/main" val="396252080"/>
                  </a:ext>
                </a:extLst>
              </a:tr>
            </a:tbl>
          </a:graphicData>
        </a:graphic>
      </p:graphicFrame>
      <p:pic>
        <p:nvPicPr>
          <p:cNvPr id="6" name="Graphic 5" descr="Caret Up with solid fill">
            <a:hlinkClick r:id="rId5" action="ppaction://hlinksldjump"/>
            <a:extLst>
              <a:ext uri="{FF2B5EF4-FFF2-40B4-BE49-F238E27FC236}">
                <a16:creationId xmlns:a16="http://schemas.microsoft.com/office/drawing/2014/main" id="{33A07203-2064-4B0E-9DFB-8E544DCFA7B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2350913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B6CF-5B79-4571-B47F-D42CEDD34894}"/>
              </a:ext>
            </a:extLst>
          </p:cNvPr>
          <p:cNvSpPr>
            <a:spLocks noGrp="1"/>
          </p:cNvSpPr>
          <p:nvPr>
            <p:ph type="title"/>
          </p:nvPr>
        </p:nvSpPr>
        <p:spPr/>
        <p:txBody>
          <a:bodyPr/>
          <a:lstStyle/>
          <a:p>
            <a:pPr algn="ctr"/>
            <a:r>
              <a:rPr lang="en-US" sz="3600" dirty="0">
                <a:solidFill>
                  <a:srgbClr val="0064A4"/>
                </a:solidFill>
              </a:rPr>
              <a:t>Member Disenrollment Request</a:t>
            </a:r>
            <a:endParaRPr lang="en-US" dirty="0"/>
          </a:p>
        </p:txBody>
      </p:sp>
      <p:sp>
        <p:nvSpPr>
          <p:cNvPr id="3" name="Content Placeholder 2">
            <a:extLst>
              <a:ext uri="{FF2B5EF4-FFF2-40B4-BE49-F238E27FC236}">
                <a16:creationId xmlns:a16="http://schemas.microsoft.com/office/drawing/2014/main" id="{6D30063B-1538-47E7-B819-FE5C18A96F6A}"/>
              </a:ext>
            </a:extLst>
          </p:cNvPr>
          <p:cNvSpPr>
            <a:spLocks noGrp="1"/>
          </p:cNvSpPr>
          <p:nvPr>
            <p:ph idx="1"/>
          </p:nvPr>
        </p:nvSpPr>
        <p:spPr/>
        <p:txBody>
          <a:bodyPr>
            <a:normAutofit fontScale="92500" lnSpcReduction="10000"/>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A disenrollment request may be due to one of the following:</a:t>
            </a:r>
          </a:p>
          <a:p>
            <a:pPr marR="0" indent="-342900" algn="just">
              <a:spcBef>
                <a:spcPts val="0"/>
              </a:spcBef>
              <a:spcAft>
                <a:spcPts val="600"/>
              </a:spcAft>
              <a:buClr>
                <a:srgbClr val="0064A4"/>
              </a:buClr>
              <a:buFont typeface="+mj-lt"/>
              <a:buAutoNum type="arabicPeriod"/>
            </a:pPr>
            <a:r>
              <a:rPr lang="en-US" sz="1800" dirty="0">
                <a:ea typeface="Calibri" panose="020F0502020204030204" pitchFamily="34" charset="0"/>
                <a:cs typeface="Times New Roman" panose="02020603050405020304" pitchFamily="18" charset="0"/>
              </a:rPr>
              <a:t>A member fails to maintain a satisfactory Member-Provider relationship and continually fails to follow the Provider’s recommended treatment or procedure, resulting in deterioration of the member’s medical condition and/or jeopardizing their health status; or</a:t>
            </a:r>
          </a:p>
          <a:p>
            <a:pPr marR="0" indent="-342900" algn="just">
              <a:spcBef>
                <a:spcPts val="0"/>
              </a:spcBef>
              <a:spcAft>
                <a:spcPts val="600"/>
              </a:spcAft>
              <a:buClr>
                <a:srgbClr val="0064A4"/>
              </a:buClr>
              <a:buFont typeface="+mj-lt"/>
              <a:buAutoNum type="arabicPeriod"/>
            </a:pPr>
            <a:r>
              <a:rPr lang="en-US" sz="1800" dirty="0">
                <a:effectLst/>
                <a:ea typeface="Calibri" panose="020F0502020204030204" pitchFamily="34" charset="0"/>
                <a:cs typeface="Times New Roman" panose="02020603050405020304" pitchFamily="18" charset="0"/>
              </a:rPr>
              <a:t>A </a:t>
            </a:r>
            <a:r>
              <a:rPr lang="en-US" sz="1800" dirty="0">
                <a:ea typeface="Calibri" panose="020F0502020204030204" pitchFamily="34" charset="0"/>
                <a:cs typeface="Times New Roman" panose="02020603050405020304" pitchFamily="18" charset="0"/>
              </a:rPr>
              <a:t>member exhibits physically threatening or excessively disruptive behavior towards Providers, ancillary or administrative staff, or other Health Network members. The member’s behavior must be of sufficient severity that a police report is filed for that behavior.</a:t>
            </a:r>
          </a:p>
          <a:p>
            <a:pPr marL="0" marR="0" indent="0" algn="just">
              <a:spcBef>
                <a:spcPts val="0"/>
              </a:spcBef>
              <a:spcAft>
                <a:spcPts val="600"/>
              </a:spcAft>
              <a:buClr>
                <a:schemeClr val="tx2"/>
              </a:buClr>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Clr>
                <a:schemeClr val="tx2"/>
              </a:buClr>
              <a:buNone/>
            </a:pPr>
            <a:r>
              <a:rPr lang="en-US" sz="1800" b="1" dirty="0">
                <a:effectLst/>
                <a:ea typeface="Calibri" panose="020F0502020204030204" pitchFamily="34" charset="0"/>
                <a:cs typeface="Times New Roman" panose="02020603050405020304" pitchFamily="18" charset="0"/>
              </a:rPr>
              <a:t>PROVIDER MUST NOTIFY THE MEMBER IN WRITING. </a:t>
            </a:r>
            <a:r>
              <a:rPr lang="en-US" sz="1800" dirty="0">
                <a:effectLst/>
                <a:ea typeface="Calibri" panose="020F0502020204030204" pitchFamily="34" charset="0"/>
                <a:cs typeface="Times New Roman" panose="02020603050405020304" pitchFamily="18" charset="0"/>
              </a:rPr>
              <a:t>Provider shall continue to be available for any urgent/emergency services for up to thirty (30) days, while the request is reviewed.</a:t>
            </a:r>
          </a:p>
          <a:p>
            <a:pPr marL="0" marR="0" indent="0" algn="just">
              <a:spcBef>
                <a:spcPts val="0"/>
              </a:spcBef>
              <a:spcAft>
                <a:spcPts val="600"/>
              </a:spcAft>
              <a:buClr>
                <a:schemeClr val="tx2"/>
              </a:buClr>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Clr>
                <a:schemeClr val="tx2"/>
              </a:buClr>
              <a:buNone/>
            </a:pPr>
            <a:r>
              <a:rPr lang="en-US" sz="1800" dirty="0"/>
              <a:t>The Provider should submit to CHA the member’s complete medical history with their request to disenroll, including interventions carried out to diagnose and treat medical and behavioral health problems. Also include a summary of the discussions and correspondence documenting efforts to reconcile issues with the Member. </a:t>
            </a:r>
          </a:p>
        </p:txBody>
      </p:sp>
      <p:sp>
        <p:nvSpPr>
          <p:cNvPr id="4" name="Slide Number Placeholder 3">
            <a:extLst>
              <a:ext uri="{FF2B5EF4-FFF2-40B4-BE49-F238E27FC236}">
                <a16:creationId xmlns:a16="http://schemas.microsoft.com/office/drawing/2014/main" id="{5BB12868-E5A2-4442-A4A6-C8BEA820DE0B}"/>
              </a:ext>
            </a:extLst>
          </p:cNvPr>
          <p:cNvSpPr>
            <a:spLocks noGrp="1"/>
          </p:cNvSpPr>
          <p:nvPr>
            <p:ph type="sldNum" sz="quarter" idx="12"/>
          </p:nvPr>
        </p:nvSpPr>
        <p:spPr/>
        <p:txBody>
          <a:bodyPr/>
          <a:lstStyle/>
          <a:p>
            <a:fld id="{839BD1D2-6DB2-408B-A2BF-D067DFF0EF98}" type="slidenum">
              <a:rPr lang="en-US" smtClean="0"/>
              <a:t>55</a:t>
            </a:fld>
            <a:endParaRPr lang="en-US" dirty="0"/>
          </a:p>
        </p:txBody>
      </p:sp>
      <p:pic>
        <p:nvPicPr>
          <p:cNvPr id="7" name="Graphic 6" descr="Caret Up with solid fill">
            <a:hlinkClick r:id="rId2" action="ppaction://hlinksldjump"/>
            <a:extLst>
              <a:ext uri="{FF2B5EF4-FFF2-40B4-BE49-F238E27FC236}">
                <a16:creationId xmlns:a16="http://schemas.microsoft.com/office/drawing/2014/main" id="{CD59F1E8-797F-4234-81AD-AC58F1804B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2409969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Authorizations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a:bodyPr>
          <a:lstStyle/>
          <a:p>
            <a:r>
              <a:rPr lang="en-US" dirty="0">
                <a:solidFill>
                  <a:srgbClr val="767679"/>
                </a:solidFill>
              </a:rPr>
              <a:t>Authorization Process</a:t>
            </a:r>
          </a:p>
          <a:p>
            <a:r>
              <a:rPr lang="en-US" dirty="0">
                <a:solidFill>
                  <a:srgbClr val="767679"/>
                </a:solidFill>
              </a:rPr>
              <a:t>CHA Provider Portal</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56</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3A86AF1D-656E-43BE-9683-2BD55E969A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8187097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B6CF-5B79-4571-B47F-D42CEDD34894}"/>
              </a:ext>
            </a:extLst>
          </p:cNvPr>
          <p:cNvSpPr>
            <a:spLocks noGrp="1"/>
          </p:cNvSpPr>
          <p:nvPr>
            <p:ph type="title"/>
          </p:nvPr>
        </p:nvSpPr>
        <p:spPr/>
        <p:txBody>
          <a:bodyPr/>
          <a:lstStyle/>
          <a:p>
            <a:pPr algn="ctr"/>
            <a:r>
              <a:rPr lang="en-US" sz="3600" dirty="0">
                <a:solidFill>
                  <a:srgbClr val="0064A4"/>
                </a:solidFill>
              </a:rPr>
              <a:t>Authorization Process</a:t>
            </a:r>
            <a:endParaRPr lang="en-US" dirty="0"/>
          </a:p>
        </p:txBody>
      </p:sp>
      <p:sp>
        <p:nvSpPr>
          <p:cNvPr id="7" name="Text Placeholder 6">
            <a:extLst>
              <a:ext uri="{FF2B5EF4-FFF2-40B4-BE49-F238E27FC236}">
                <a16:creationId xmlns:a16="http://schemas.microsoft.com/office/drawing/2014/main" id="{6784C424-7459-4123-B4F2-4229EEF37190}"/>
              </a:ext>
            </a:extLst>
          </p:cNvPr>
          <p:cNvSpPr>
            <a:spLocks noGrp="1"/>
          </p:cNvSpPr>
          <p:nvPr>
            <p:ph type="body" idx="1"/>
          </p:nvPr>
        </p:nvSpPr>
        <p:spPr>
          <a:xfrm>
            <a:off x="457200" y="1417638"/>
            <a:ext cx="7620000" cy="3313904"/>
          </a:xfrm>
        </p:spPr>
        <p:txBody>
          <a:bodyPr/>
          <a:lstStyle/>
          <a:p>
            <a:pPr algn="just">
              <a:spcBef>
                <a:spcPts val="0"/>
              </a:spcBef>
              <a:spcAft>
                <a:spcPts val="600"/>
              </a:spcAft>
            </a:pPr>
            <a:r>
              <a:rPr lang="en-US" sz="1800" b="1" dirty="0">
                <a:solidFill>
                  <a:srgbClr val="0064A4"/>
                </a:solidFill>
              </a:rPr>
              <a:t>What information is required to submit a referral/prior authorization?</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Member Identification Number &amp; Member’s Date of Birth</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Referring Provider Information</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Referring To Provider Information (Rendering Service)</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Requestor’s Contact Information</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Requested Procedures and Codes</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Diagnosis Codes</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Clinical Documentation supporting request</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Date of Service and Number of Units</a:t>
            </a:r>
          </a:p>
        </p:txBody>
      </p:sp>
      <p:sp>
        <p:nvSpPr>
          <p:cNvPr id="3" name="Content Placeholder 2">
            <a:extLst>
              <a:ext uri="{FF2B5EF4-FFF2-40B4-BE49-F238E27FC236}">
                <a16:creationId xmlns:a16="http://schemas.microsoft.com/office/drawing/2014/main" id="{6D30063B-1538-47E7-B819-FE5C18A96F6A}"/>
              </a:ext>
            </a:extLst>
          </p:cNvPr>
          <p:cNvSpPr>
            <a:spLocks noGrp="1"/>
          </p:cNvSpPr>
          <p:nvPr>
            <p:ph sz="half" idx="2"/>
          </p:nvPr>
        </p:nvSpPr>
        <p:spPr>
          <a:xfrm>
            <a:off x="457200" y="4731542"/>
            <a:ext cx="3657600" cy="1882300"/>
          </a:xfrm>
        </p:spPr>
        <p:txBody>
          <a:bodyPr>
            <a:normAutofit/>
          </a:bodyPr>
          <a:lstStyle/>
          <a:p>
            <a:pPr marL="0" indent="-274320">
              <a:spcBef>
                <a:spcPts val="0"/>
              </a:spcBef>
              <a:spcAft>
                <a:spcPts val="600"/>
              </a:spcAft>
              <a:buClr>
                <a:schemeClr val="tx2">
                  <a:lumMod val="60000"/>
                  <a:lumOff val="40000"/>
                </a:schemeClr>
              </a:buClr>
              <a:buNone/>
            </a:pPr>
            <a:r>
              <a:rPr lang="en-US" sz="1800" b="1" dirty="0">
                <a:solidFill>
                  <a:srgbClr val="0064A4"/>
                </a:solidFill>
              </a:rPr>
              <a:t>Expected Turn Around Times</a:t>
            </a:r>
          </a:p>
          <a:p>
            <a:pPr marL="11430" indent="-285750">
              <a:spcBef>
                <a:spcPts val="0"/>
              </a:spcBef>
              <a:spcAft>
                <a:spcPts val="600"/>
              </a:spcAft>
              <a:buClr>
                <a:srgbClr val="0064A4"/>
              </a:buClr>
            </a:pPr>
            <a:r>
              <a:rPr lang="en-US" sz="1800" dirty="0"/>
              <a:t>Urgent=72 hours</a:t>
            </a:r>
          </a:p>
          <a:p>
            <a:pPr marL="11430" indent="-285750">
              <a:spcBef>
                <a:spcPts val="0"/>
              </a:spcBef>
              <a:spcAft>
                <a:spcPts val="600"/>
              </a:spcAft>
              <a:buClr>
                <a:srgbClr val="0064A4"/>
              </a:buClr>
            </a:pPr>
            <a:r>
              <a:rPr lang="en-US" sz="1800" dirty="0"/>
              <a:t>Routine=5 business days</a:t>
            </a:r>
          </a:p>
          <a:p>
            <a:pPr marL="11430" indent="-285750">
              <a:spcBef>
                <a:spcPts val="0"/>
              </a:spcBef>
              <a:spcAft>
                <a:spcPts val="600"/>
              </a:spcAft>
              <a:buClr>
                <a:srgbClr val="0064A4"/>
              </a:buClr>
            </a:pPr>
            <a:r>
              <a:rPr lang="en-US" sz="1800" dirty="0"/>
              <a:t>Retro=30 calendar days</a:t>
            </a:r>
          </a:p>
          <a:p>
            <a:pPr marL="11430" indent="-285750">
              <a:spcBef>
                <a:spcPts val="0"/>
              </a:spcBef>
              <a:spcAft>
                <a:spcPts val="600"/>
              </a:spcAft>
              <a:buClr>
                <a:srgbClr val="0064A4"/>
              </a:buClr>
            </a:pPr>
            <a:r>
              <a:rPr lang="en-US" sz="1800" dirty="0"/>
              <a:t>PADs=24 hours</a:t>
            </a:r>
          </a:p>
        </p:txBody>
      </p:sp>
      <p:sp>
        <p:nvSpPr>
          <p:cNvPr id="9" name="Content Placeholder 8">
            <a:extLst>
              <a:ext uri="{FF2B5EF4-FFF2-40B4-BE49-F238E27FC236}">
                <a16:creationId xmlns:a16="http://schemas.microsoft.com/office/drawing/2014/main" id="{706C39BA-4E64-4DF7-899C-6DC05A72CEF2}"/>
              </a:ext>
            </a:extLst>
          </p:cNvPr>
          <p:cNvSpPr>
            <a:spLocks noGrp="1"/>
          </p:cNvSpPr>
          <p:nvPr>
            <p:ph sz="quarter" idx="4"/>
          </p:nvPr>
        </p:nvSpPr>
        <p:spPr>
          <a:xfrm>
            <a:off x="4419600" y="4731542"/>
            <a:ext cx="3657600" cy="1557180"/>
          </a:xfrm>
        </p:spPr>
        <p:txBody>
          <a:bodyPr>
            <a:normAutofit/>
          </a:bodyPr>
          <a:lstStyle/>
          <a:p>
            <a:pPr marL="230188" indent="-230188">
              <a:spcBef>
                <a:spcPts val="0"/>
              </a:spcBef>
              <a:spcAft>
                <a:spcPts val="600"/>
              </a:spcAft>
              <a:buClr>
                <a:schemeClr val="tx2">
                  <a:lumMod val="60000"/>
                  <a:lumOff val="40000"/>
                </a:schemeClr>
              </a:buClr>
              <a:buNone/>
            </a:pPr>
            <a:r>
              <a:rPr lang="en-US" sz="1800" b="1" dirty="0">
                <a:solidFill>
                  <a:srgbClr val="0064A4"/>
                </a:solidFill>
              </a:rPr>
              <a:t>Prior Authorizations /Referrals Dept.</a:t>
            </a:r>
          </a:p>
          <a:p>
            <a:pPr marL="285750" indent="-285750">
              <a:spcBef>
                <a:spcPts val="0"/>
              </a:spcBef>
              <a:spcAft>
                <a:spcPts val="600"/>
              </a:spcAft>
              <a:buClr>
                <a:srgbClr val="0064A4"/>
              </a:buClr>
            </a:pPr>
            <a:r>
              <a:rPr lang="en-US" sz="1800" dirty="0"/>
              <a:t>Phone: (800) 387-1103, Press 2</a:t>
            </a:r>
          </a:p>
          <a:p>
            <a:pPr marL="285750" indent="-285750">
              <a:spcBef>
                <a:spcPts val="0"/>
              </a:spcBef>
              <a:spcAft>
                <a:spcPts val="600"/>
              </a:spcAft>
              <a:buClr>
                <a:srgbClr val="0064A4"/>
              </a:buClr>
            </a:pPr>
            <a:r>
              <a:rPr lang="en-US" sz="1800" dirty="0"/>
              <a:t>Fax:(855) 867-0868 </a:t>
            </a:r>
          </a:p>
          <a:p>
            <a:pPr marL="285750" indent="-285750">
              <a:spcBef>
                <a:spcPts val="0"/>
              </a:spcBef>
              <a:spcAft>
                <a:spcPts val="600"/>
              </a:spcAft>
              <a:buClr>
                <a:srgbClr val="0064A4"/>
              </a:buClr>
            </a:pPr>
            <a:r>
              <a:rPr lang="en-US" sz="1800" dirty="0"/>
              <a:t>Site: </a:t>
            </a:r>
            <a:r>
              <a:rPr lang="en-US" sz="1800" dirty="0">
                <a:solidFill>
                  <a:schemeClr val="tx2">
                    <a:lumMod val="60000"/>
                    <a:lumOff val="40000"/>
                  </a:schemeClr>
                </a:solidFill>
                <a:hlinkClick r:id="rId3"/>
              </a:rPr>
              <a:t>https://eznet.rchsd.org</a:t>
            </a:r>
            <a:endParaRPr lang="en-US" dirty="0"/>
          </a:p>
        </p:txBody>
      </p:sp>
      <p:sp>
        <p:nvSpPr>
          <p:cNvPr id="4" name="Slide Number Placeholder 3">
            <a:extLst>
              <a:ext uri="{FF2B5EF4-FFF2-40B4-BE49-F238E27FC236}">
                <a16:creationId xmlns:a16="http://schemas.microsoft.com/office/drawing/2014/main" id="{5BB12868-E5A2-4442-A4A6-C8BEA820DE0B}"/>
              </a:ext>
            </a:extLst>
          </p:cNvPr>
          <p:cNvSpPr>
            <a:spLocks noGrp="1"/>
          </p:cNvSpPr>
          <p:nvPr>
            <p:ph type="sldNum" sz="quarter" idx="12"/>
          </p:nvPr>
        </p:nvSpPr>
        <p:spPr/>
        <p:txBody>
          <a:bodyPr/>
          <a:lstStyle/>
          <a:p>
            <a:fld id="{839BD1D2-6DB2-408B-A2BF-D067DFF0EF98}" type="slidenum">
              <a:rPr lang="en-US" smtClean="0"/>
              <a:t>57</a:t>
            </a:fld>
            <a:endParaRPr lang="en-US" dirty="0"/>
          </a:p>
        </p:txBody>
      </p:sp>
      <p:pic>
        <p:nvPicPr>
          <p:cNvPr id="8" name="Graphic 7" descr="Caret Up with solid fill">
            <a:hlinkClick r:id="rId4" action="ppaction://hlinksldjump"/>
            <a:extLst>
              <a:ext uri="{FF2B5EF4-FFF2-40B4-BE49-F238E27FC236}">
                <a16:creationId xmlns:a16="http://schemas.microsoft.com/office/drawing/2014/main" id="{1BC8FCD6-0848-4366-8CD0-AEAF185508F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6395680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B6CF-5B79-4571-B47F-D42CEDD34894}"/>
              </a:ext>
            </a:extLst>
          </p:cNvPr>
          <p:cNvSpPr>
            <a:spLocks noGrp="1"/>
          </p:cNvSpPr>
          <p:nvPr>
            <p:ph type="title"/>
          </p:nvPr>
        </p:nvSpPr>
        <p:spPr/>
        <p:txBody>
          <a:bodyPr/>
          <a:lstStyle/>
          <a:p>
            <a:pPr algn="ctr"/>
            <a:r>
              <a:rPr lang="en-US" sz="3600" dirty="0">
                <a:solidFill>
                  <a:srgbClr val="0064A4"/>
                </a:solidFill>
              </a:rPr>
              <a:t>Authorization Process</a:t>
            </a:r>
            <a:endParaRPr lang="en-US" dirty="0"/>
          </a:p>
        </p:txBody>
      </p:sp>
      <p:sp>
        <p:nvSpPr>
          <p:cNvPr id="7" name="Text Placeholder 6">
            <a:extLst>
              <a:ext uri="{FF2B5EF4-FFF2-40B4-BE49-F238E27FC236}">
                <a16:creationId xmlns:a16="http://schemas.microsoft.com/office/drawing/2014/main" id="{6784C424-7459-4123-B4F2-4229EEF37190}"/>
              </a:ext>
            </a:extLst>
          </p:cNvPr>
          <p:cNvSpPr>
            <a:spLocks noGrp="1"/>
          </p:cNvSpPr>
          <p:nvPr>
            <p:ph idx="1"/>
          </p:nvPr>
        </p:nvSpPr>
        <p:spPr/>
        <p:txBody>
          <a:bodyPr>
            <a:normAutofit/>
          </a:bodyPr>
          <a:lstStyle/>
          <a:p>
            <a:pPr marL="0" marR="0" lvl="0" indent="0" algn="just" defTabSz="914400" rtl="0" eaLnBrk="1" fontAlgn="auto" latinLnBrk="0" hangingPunct="1">
              <a:spcBef>
                <a:spcPts val="0"/>
              </a:spcBef>
              <a:spcAft>
                <a:spcPts val="600"/>
              </a:spcAft>
              <a:buClr>
                <a:srgbClr val="4F81BD"/>
              </a:buClr>
              <a:buSzTx/>
              <a:buFont typeface="Arial" pitchFamily="34" charset="0"/>
              <a:buNone/>
              <a:tabLst/>
              <a:defRPr/>
            </a:pPr>
            <a:r>
              <a:rPr kumimoji="0" lang="en-US" sz="1800" b="1" i="0" u="none" strike="noStrike" kern="1200" cap="none" spc="0" normalizeH="0" baseline="0" noProof="0" dirty="0">
                <a:ln>
                  <a:noFill/>
                </a:ln>
                <a:solidFill>
                  <a:srgbClr val="0064A4"/>
                </a:solidFill>
                <a:effectLst/>
                <a:uLnTx/>
                <a:uFillTx/>
                <a:latin typeface="Calibri"/>
                <a:ea typeface="Calibri" panose="020F0502020204030204" pitchFamily="34" charset="0"/>
                <a:cs typeface="Times New Roman" panose="02020603050405020304" pitchFamily="18" charset="0"/>
              </a:rPr>
              <a:t>Prior Authorization Tips</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Check eligibility prior to providing services using one of the eligibility verification systems</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Check Authorization Quick Reference Guide*</a:t>
            </a:r>
          </a:p>
          <a:p>
            <a:pPr marL="582930" lvl="1" indent="-285750" algn="just">
              <a:spcBef>
                <a:spcPts val="0"/>
              </a:spcBef>
              <a:spcAft>
                <a:spcPts val="600"/>
              </a:spcAft>
              <a:buClr>
                <a:srgbClr val="0064A4"/>
              </a:buClr>
            </a:pPr>
            <a:r>
              <a:rPr lang="en-US" sz="1800" dirty="0"/>
              <a:t>If the service/code is listed as not requiring a prior authorization, do NOT submit an authorization request</a:t>
            </a:r>
            <a:endParaRPr lang="en-US" sz="1800" b="0" dirty="0">
              <a:solidFill>
                <a:schemeClr val="tx1"/>
              </a:solidFill>
            </a:endParaRP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Verify Current Procedural Terminology (CPT) code on the Medi-Cal fee schedule before rendering services</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Attach supporting notes/documentation, if applicable</a:t>
            </a:r>
          </a:p>
          <a:p>
            <a:pPr marL="285750" indent="-285750" algn="just">
              <a:spcBef>
                <a:spcPts val="0"/>
              </a:spcBef>
              <a:spcAft>
                <a:spcPts val="600"/>
              </a:spcAft>
              <a:buClr>
                <a:srgbClr val="0064A4"/>
              </a:buClr>
              <a:buFont typeface="Arial" panose="020B0604020202020204" pitchFamily="34" charset="0"/>
              <a:buChar char="•"/>
            </a:pPr>
            <a:r>
              <a:rPr lang="en-US" sz="1800" b="0" dirty="0">
                <a:solidFill>
                  <a:schemeClr val="tx1"/>
                </a:solidFill>
              </a:rPr>
              <a:t>Authorization status can be viewed in the EZ-Net portal</a:t>
            </a:r>
          </a:p>
        </p:txBody>
      </p:sp>
      <p:sp>
        <p:nvSpPr>
          <p:cNvPr id="4" name="Slide Number Placeholder 3">
            <a:extLst>
              <a:ext uri="{FF2B5EF4-FFF2-40B4-BE49-F238E27FC236}">
                <a16:creationId xmlns:a16="http://schemas.microsoft.com/office/drawing/2014/main" id="{5BB12868-E5A2-4442-A4A6-C8BEA820DE0B}"/>
              </a:ext>
            </a:extLst>
          </p:cNvPr>
          <p:cNvSpPr>
            <a:spLocks noGrp="1"/>
          </p:cNvSpPr>
          <p:nvPr>
            <p:ph type="sldNum" sz="quarter" idx="12"/>
          </p:nvPr>
        </p:nvSpPr>
        <p:spPr/>
        <p:txBody>
          <a:bodyPr/>
          <a:lstStyle/>
          <a:p>
            <a:fld id="{839BD1D2-6DB2-408B-A2BF-D067DFF0EF98}" type="slidenum">
              <a:rPr lang="en-US" smtClean="0"/>
              <a:t>58</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27E3D025-9D42-4DCC-9055-038D824A86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
        <p:nvSpPr>
          <p:cNvPr id="5" name="TextBox 4">
            <a:extLst>
              <a:ext uri="{FF2B5EF4-FFF2-40B4-BE49-F238E27FC236}">
                <a16:creationId xmlns:a16="http://schemas.microsoft.com/office/drawing/2014/main" id="{CDE86BB4-7417-4A90-9C5D-9FE26B42E75A}"/>
              </a:ext>
            </a:extLst>
          </p:cNvPr>
          <p:cNvSpPr txBox="1"/>
          <p:nvPr/>
        </p:nvSpPr>
        <p:spPr>
          <a:xfrm>
            <a:off x="463296" y="5847080"/>
            <a:ext cx="7702732" cy="584775"/>
          </a:xfrm>
          <a:prstGeom prst="rect">
            <a:avLst/>
          </a:prstGeom>
          <a:noFill/>
        </p:spPr>
        <p:txBody>
          <a:bodyPr wrap="square">
            <a:spAutoFit/>
          </a:bodyPr>
          <a:lstStyle/>
          <a:p>
            <a:pPr marL="0" lvl="1" indent="0">
              <a:spcAft>
                <a:spcPts val="600"/>
              </a:spcAft>
              <a:buClr>
                <a:schemeClr val="accent1"/>
              </a:buClr>
              <a:buNone/>
            </a:pPr>
            <a:r>
              <a:rPr lang="en-US" sz="1600" i="1" dirty="0"/>
              <a:t>*A list of services approved for Direct Referrals and services that require Prior Authorization can be found at </a:t>
            </a:r>
            <a:r>
              <a:rPr lang="en-US" sz="1600" dirty="0">
                <a:hlinkClick r:id="rId5"/>
              </a:rPr>
              <a:t>Authorizations - CHOC Health Alliance</a:t>
            </a:r>
            <a:endParaRPr lang="en-US" sz="1600" dirty="0">
              <a:solidFill>
                <a:schemeClr val="tx2">
                  <a:lumMod val="60000"/>
                  <a:lumOff val="40000"/>
                </a:schemeClr>
              </a:solidFill>
            </a:endParaRPr>
          </a:p>
        </p:txBody>
      </p:sp>
    </p:spTree>
    <p:extLst>
      <p:ext uri="{BB962C8B-B14F-4D97-AF65-F5344CB8AC3E}">
        <p14:creationId xmlns:p14="http://schemas.microsoft.com/office/powerpoint/2010/main" val="32917639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B6CF-5B79-4571-B47F-D42CEDD34894}"/>
              </a:ext>
            </a:extLst>
          </p:cNvPr>
          <p:cNvSpPr>
            <a:spLocks noGrp="1"/>
          </p:cNvSpPr>
          <p:nvPr>
            <p:ph type="title"/>
          </p:nvPr>
        </p:nvSpPr>
        <p:spPr/>
        <p:txBody>
          <a:bodyPr/>
          <a:lstStyle/>
          <a:p>
            <a:pPr algn="ctr"/>
            <a:r>
              <a:rPr lang="en-US" sz="3600" dirty="0">
                <a:solidFill>
                  <a:srgbClr val="0064A4"/>
                </a:solidFill>
              </a:rPr>
              <a:t>Authorization Process Appeals</a:t>
            </a:r>
            <a:endParaRPr lang="en-US" dirty="0"/>
          </a:p>
        </p:txBody>
      </p:sp>
      <p:sp>
        <p:nvSpPr>
          <p:cNvPr id="3" name="Content Placeholder 2">
            <a:extLst>
              <a:ext uri="{FF2B5EF4-FFF2-40B4-BE49-F238E27FC236}">
                <a16:creationId xmlns:a16="http://schemas.microsoft.com/office/drawing/2014/main" id="{6D30063B-1538-47E7-B819-FE5C18A96F6A}"/>
              </a:ext>
            </a:extLst>
          </p:cNvPr>
          <p:cNvSpPr>
            <a:spLocks noGrp="1"/>
          </p:cNvSpPr>
          <p:nvPr>
            <p:ph idx="1"/>
          </p:nvPr>
        </p:nvSpPr>
        <p:spPr>
          <a:xfrm>
            <a:off x="457200" y="1600200"/>
            <a:ext cx="7620000" cy="5105400"/>
          </a:xfrm>
        </p:spPr>
        <p:txBody>
          <a:bodyPr>
            <a:normAutofit fontScale="92500" lnSpcReduction="10000"/>
          </a:bodyPr>
          <a:lstStyle/>
          <a:p>
            <a:pPr marL="0" indent="0" algn="just">
              <a:lnSpc>
                <a:spcPct val="110000"/>
              </a:lnSpc>
              <a:spcBef>
                <a:spcPts val="0"/>
              </a:spcBef>
              <a:buNone/>
            </a:pPr>
            <a:r>
              <a:rPr lang="en-US" sz="1600" b="1" dirty="0">
                <a:solidFill>
                  <a:srgbClr val="0064A4"/>
                </a:solidFill>
              </a:rPr>
              <a:t>Utilization Management Appeals and Provider Dispute Resolution Process</a:t>
            </a:r>
          </a:p>
          <a:p>
            <a:pPr marL="0" indent="0" algn="just">
              <a:lnSpc>
                <a:spcPct val="110000"/>
              </a:lnSpc>
              <a:spcBef>
                <a:spcPts val="0"/>
              </a:spcBef>
              <a:spcAft>
                <a:spcPts val="600"/>
              </a:spcAft>
              <a:buNone/>
            </a:pPr>
            <a:r>
              <a:rPr lang="en-US" sz="1600" dirty="0"/>
              <a:t>Providers may request reconsideration of a denial by submitting a formal appeal to CHA Provider Services. </a:t>
            </a:r>
          </a:p>
          <a:p>
            <a:pPr marL="0" indent="0" algn="just">
              <a:lnSpc>
                <a:spcPct val="110000"/>
              </a:lnSpc>
              <a:spcBef>
                <a:spcPts val="0"/>
              </a:spcBef>
              <a:buNone/>
            </a:pPr>
            <a:r>
              <a:rPr lang="en-US" sz="1600" b="1" dirty="0">
                <a:solidFill>
                  <a:srgbClr val="0064A4"/>
                </a:solidFill>
              </a:rPr>
              <a:t>Peer-to-Peer Review</a:t>
            </a:r>
            <a:endParaRPr lang="en-US" sz="1600" dirty="0">
              <a:solidFill>
                <a:srgbClr val="0064A4"/>
              </a:solidFill>
            </a:endParaRPr>
          </a:p>
          <a:p>
            <a:pPr marL="0" indent="0" algn="just">
              <a:lnSpc>
                <a:spcPct val="110000"/>
              </a:lnSpc>
              <a:spcBef>
                <a:spcPts val="0"/>
              </a:spcBef>
              <a:spcAft>
                <a:spcPts val="600"/>
              </a:spcAft>
              <a:buNone/>
            </a:pPr>
            <a:r>
              <a:rPr lang="en-US" sz="1600" dirty="0"/>
              <a:t>Providers may contact a physician reviewer to discuss adverse determinations. The name of the reviewing physician and contact information is included in the authorization denial or may be obtained by contacting CHA Provider Services.</a:t>
            </a:r>
          </a:p>
          <a:p>
            <a:pPr marL="0" indent="0" algn="just">
              <a:lnSpc>
                <a:spcPct val="110000"/>
              </a:lnSpc>
              <a:spcBef>
                <a:spcPts val="0"/>
              </a:spcBef>
              <a:buNone/>
            </a:pPr>
            <a:r>
              <a:rPr lang="en-US" sz="1600" b="1" dirty="0">
                <a:solidFill>
                  <a:srgbClr val="0064A4"/>
                </a:solidFill>
              </a:rPr>
              <a:t>Second Opinions</a:t>
            </a:r>
          </a:p>
          <a:p>
            <a:pPr marL="0" indent="0" algn="just">
              <a:lnSpc>
                <a:spcPct val="110000"/>
              </a:lnSpc>
              <a:spcBef>
                <a:spcPts val="0"/>
              </a:spcBef>
              <a:buNone/>
            </a:pPr>
            <a:r>
              <a:rPr lang="en-US" sz="1600" dirty="0"/>
              <a:t>A member or the member’s authorized representative may request a second medical opinion through their provider or by contacting CHA. Referrals for second opinions should be directed to a provider who is contracted with CHA. Referrals to non-contracted providers or facilities will be approved only when the requested services are not available within the contracted network.</a:t>
            </a:r>
          </a:p>
          <a:p>
            <a:pPr marL="0" indent="0" algn="just">
              <a:lnSpc>
                <a:spcPct val="110000"/>
              </a:lnSpc>
              <a:spcBef>
                <a:spcPts val="0"/>
              </a:spcBef>
              <a:buNone/>
            </a:pPr>
            <a:r>
              <a:rPr lang="en-US" sz="1600" dirty="0"/>
              <a:t>Second medical opinions can only be rendered by a physician qualified to review and treat the medical condition in question. </a:t>
            </a:r>
          </a:p>
          <a:p>
            <a:pPr marL="0" indent="0" algn="just">
              <a:lnSpc>
                <a:spcPct val="110000"/>
              </a:lnSpc>
              <a:spcBef>
                <a:spcPts val="0"/>
              </a:spcBef>
              <a:buNone/>
            </a:pPr>
            <a:r>
              <a:rPr lang="en-US" sz="1600" dirty="0"/>
              <a:t>If the provider giving the second medical opinion recommends a particular treatment, diagnostic test or service that is covered by Medi-Cal, is medically necessary, and in network, CHA will provide or arrange for services. If it is not covered by Medical and/or out of network, but considered medically necessary, CHA may provide or arrange for services. However, if the recommendations of the first and second practitioner differ regarding the need for a medical procedure or service, the member, authorized representative, or physician may request a third opinion. </a:t>
            </a:r>
          </a:p>
        </p:txBody>
      </p:sp>
      <p:sp>
        <p:nvSpPr>
          <p:cNvPr id="4" name="Slide Number Placeholder 3">
            <a:extLst>
              <a:ext uri="{FF2B5EF4-FFF2-40B4-BE49-F238E27FC236}">
                <a16:creationId xmlns:a16="http://schemas.microsoft.com/office/drawing/2014/main" id="{5BB12868-E5A2-4442-A4A6-C8BEA820DE0B}"/>
              </a:ext>
            </a:extLst>
          </p:cNvPr>
          <p:cNvSpPr>
            <a:spLocks noGrp="1"/>
          </p:cNvSpPr>
          <p:nvPr>
            <p:ph type="sldNum" sz="quarter" idx="12"/>
          </p:nvPr>
        </p:nvSpPr>
        <p:spPr/>
        <p:txBody>
          <a:bodyPr/>
          <a:lstStyle/>
          <a:p>
            <a:fld id="{839BD1D2-6DB2-408B-A2BF-D067DFF0EF98}" type="slidenum">
              <a:rPr lang="en-US" smtClean="0"/>
              <a:t>59</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521A8DB9-8443-4033-926C-1E1E7C7903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70066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954FF1-972C-44A7-9497-F135187F722B}"/>
              </a:ext>
            </a:extLst>
          </p:cNvPr>
          <p:cNvSpPr>
            <a:spLocks noGrp="1"/>
          </p:cNvSpPr>
          <p:nvPr>
            <p:ph type="sldNum" sz="quarter" idx="12"/>
          </p:nvPr>
        </p:nvSpPr>
        <p:spPr/>
        <p:txBody>
          <a:bodyPr/>
          <a:lstStyle/>
          <a:p>
            <a:fld id="{839BD1D2-6DB2-408B-A2BF-D067DFF0EF98}" type="slidenum">
              <a:rPr lang="en-US" smtClean="0"/>
              <a:t>6</a:t>
            </a:fld>
            <a:endParaRPr lang="en-US" dirty="0"/>
          </a:p>
        </p:txBody>
      </p:sp>
      <p:sp>
        <p:nvSpPr>
          <p:cNvPr id="3" name="TextBox 2">
            <a:extLst>
              <a:ext uri="{FF2B5EF4-FFF2-40B4-BE49-F238E27FC236}">
                <a16:creationId xmlns:a16="http://schemas.microsoft.com/office/drawing/2014/main" id="{EAAA1727-6188-4229-B655-F8853574A76C}"/>
              </a:ext>
            </a:extLst>
          </p:cNvPr>
          <p:cNvSpPr txBox="1"/>
          <p:nvPr/>
        </p:nvSpPr>
        <p:spPr>
          <a:xfrm>
            <a:off x="1551341" y="2595694"/>
            <a:ext cx="5039969" cy="830997"/>
          </a:xfrm>
          <a:prstGeom prst="rect">
            <a:avLst/>
          </a:prstGeom>
          <a:noFill/>
        </p:spPr>
        <p:txBody>
          <a:bodyPr wrap="none" rtlCol="0">
            <a:spAutoFit/>
          </a:bodyPr>
          <a:lstStyle/>
          <a:p>
            <a:pPr algn="ctr"/>
            <a:r>
              <a:rPr lang="en-US" sz="4800" b="1" dirty="0"/>
              <a:t>Medi-Cal Programs</a:t>
            </a:r>
          </a:p>
        </p:txBody>
      </p:sp>
      <p:pic>
        <p:nvPicPr>
          <p:cNvPr id="4" name="Graphic 3" descr="Caret Up with solid fill">
            <a:hlinkClick r:id="rId2" action="ppaction://hlinksldjump"/>
            <a:extLst>
              <a:ext uri="{FF2B5EF4-FFF2-40B4-BE49-F238E27FC236}">
                <a16:creationId xmlns:a16="http://schemas.microsoft.com/office/drawing/2014/main" id="{B1651680-F03D-43FA-87C0-21D2CD1385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7368591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4F39FCF-530D-76E3-93C0-393458891834}"/>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25C6E0CE-C0F0-A933-B247-DE2E73630D37}"/>
              </a:ext>
            </a:extLst>
          </p:cNvPr>
          <p:cNvPicPr>
            <a:picLocks noChangeAspect="1"/>
          </p:cNvPicPr>
          <p:nvPr/>
        </p:nvPicPr>
        <p:blipFill>
          <a:blip r:embed="rId2"/>
          <a:stretch>
            <a:fillRect/>
          </a:stretch>
        </p:blipFill>
        <p:spPr>
          <a:xfrm>
            <a:off x="4425914" y="1451490"/>
            <a:ext cx="3921760" cy="1059041"/>
          </a:xfrm>
          <a:prstGeom prst="rect">
            <a:avLst/>
          </a:prstGeom>
          <a:ln>
            <a:solidFill>
              <a:schemeClr val="accent1"/>
            </a:solidFill>
          </a:ln>
        </p:spPr>
      </p:pic>
      <p:sp>
        <p:nvSpPr>
          <p:cNvPr id="2" name="Title 1">
            <a:extLst>
              <a:ext uri="{FF2B5EF4-FFF2-40B4-BE49-F238E27FC236}">
                <a16:creationId xmlns:a16="http://schemas.microsoft.com/office/drawing/2014/main" id="{8834ADE6-C72B-D714-BECE-AD43CA2B6647}"/>
              </a:ext>
            </a:extLst>
          </p:cNvPr>
          <p:cNvSpPr>
            <a:spLocks noGrp="1"/>
          </p:cNvSpPr>
          <p:nvPr>
            <p:ph type="title"/>
          </p:nvPr>
        </p:nvSpPr>
        <p:spPr/>
        <p:txBody>
          <a:bodyPr/>
          <a:lstStyle/>
          <a:p>
            <a:pPr algn="ctr"/>
            <a:r>
              <a:rPr lang="en-US" sz="3600" dirty="0">
                <a:solidFill>
                  <a:srgbClr val="0064A4"/>
                </a:solidFill>
              </a:rPr>
              <a:t>EZ-Net Provider Portal</a:t>
            </a:r>
            <a:endParaRPr lang="en-US" dirty="0"/>
          </a:p>
        </p:txBody>
      </p:sp>
      <p:sp>
        <p:nvSpPr>
          <p:cNvPr id="3" name="Content Placeholder 2">
            <a:extLst>
              <a:ext uri="{FF2B5EF4-FFF2-40B4-BE49-F238E27FC236}">
                <a16:creationId xmlns:a16="http://schemas.microsoft.com/office/drawing/2014/main" id="{624DB9A2-4863-5FA4-23B1-4C66E30D9C14}"/>
              </a:ext>
            </a:extLst>
          </p:cNvPr>
          <p:cNvSpPr>
            <a:spLocks noGrp="1"/>
          </p:cNvSpPr>
          <p:nvPr>
            <p:ph idx="1"/>
          </p:nvPr>
        </p:nvSpPr>
        <p:spPr>
          <a:xfrm>
            <a:off x="430316" y="1237734"/>
            <a:ext cx="4114800" cy="4983162"/>
          </a:xfrm>
        </p:spPr>
        <p:txBody>
          <a:bodyPr>
            <a:noAutofit/>
          </a:bodyPr>
          <a:lstStyle/>
          <a:p>
            <a:pPr marL="0" indent="0" algn="just">
              <a:spcBef>
                <a:spcPts val="0"/>
              </a:spcBef>
              <a:spcAft>
                <a:spcPts val="600"/>
              </a:spcAft>
              <a:buNone/>
            </a:pPr>
            <a:r>
              <a:rPr lang="en-US" sz="1800" b="1" i="0" dirty="0">
                <a:solidFill>
                  <a:srgbClr val="0064A4"/>
                </a:solidFill>
                <a:effectLst/>
                <a:ea typeface="Times New Roman" panose="02020603050405020304" pitchFamily="18" charset="0"/>
                <a:cs typeface="Times New Roman" panose="02020603050405020304" pitchFamily="18" charset="0"/>
              </a:rPr>
              <a:t>EZ-Net Services  </a:t>
            </a:r>
          </a:p>
          <a:p>
            <a:pPr marL="0" indent="0" algn="just">
              <a:spcBef>
                <a:spcPts val="0"/>
              </a:spcBef>
              <a:spcAft>
                <a:spcPts val="600"/>
              </a:spcAft>
              <a:buNone/>
            </a:pPr>
            <a:r>
              <a:rPr lang="en-US" sz="1800" dirty="0">
                <a:solidFill>
                  <a:schemeClr val="tx2">
                    <a:lumMod val="60000"/>
                    <a:lumOff val="40000"/>
                  </a:schemeClr>
                </a:solidFill>
                <a:hlinkClick r:id="rId3"/>
              </a:rPr>
              <a:t>https://eznet.rchsd.org</a:t>
            </a:r>
            <a:endParaRPr lang="en-US" sz="1800" b="1" i="1" dirty="0">
              <a:solidFill>
                <a:srgbClr val="0064A4"/>
              </a:solidFill>
              <a:effectLst/>
              <a:ea typeface="Times New Roman" panose="02020603050405020304" pitchFamily="18" charset="0"/>
              <a:cs typeface="Times New Roman" panose="02020603050405020304" pitchFamily="18" charset="0"/>
            </a:endParaRPr>
          </a:p>
          <a:p>
            <a:pPr marL="0" marR="0" indent="0">
              <a:spcBef>
                <a:spcPts val="0"/>
              </a:spcBef>
              <a:spcAft>
                <a:spcPts val="600"/>
              </a:spcAft>
              <a:buNone/>
            </a:pPr>
            <a:r>
              <a:rPr lang="en-US" sz="1800" dirty="0">
                <a:effectLst/>
                <a:ea typeface="Calibri" panose="020F0502020204030204" pitchFamily="34" charset="0"/>
                <a:cs typeface="Times New Roman" panose="02020603050405020304" pitchFamily="18" charset="0"/>
              </a:rPr>
              <a:t>EZ-Net is CHA’s secure provider portal. </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Use EZ-Net to:</a:t>
            </a:r>
          </a:p>
          <a:p>
            <a:pPr indent="-342900" algn="just">
              <a:spcBef>
                <a:spcPts val="0"/>
              </a:spcBef>
              <a:buClr>
                <a:srgbClr val="0064A4"/>
              </a:buClr>
            </a:pPr>
            <a:r>
              <a:rPr lang="en-US" sz="1800" dirty="0">
                <a:effectLst/>
                <a:ea typeface="Times New Roman" panose="02020603050405020304" pitchFamily="18" charset="0"/>
                <a:cs typeface="Times New Roman" panose="02020603050405020304" pitchFamily="18" charset="0"/>
              </a:rPr>
              <a:t>Verify member eligibility </a:t>
            </a:r>
          </a:p>
          <a:p>
            <a:pPr indent="-342900" algn="just">
              <a:spcBef>
                <a:spcPts val="0"/>
              </a:spcBef>
              <a:buClr>
                <a:srgbClr val="0064A4"/>
              </a:buClr>
            </a:pPr>
            <a:r>
              <a:rPr lang="en-US" sz="1800" dirty="0">
                <a:effectLst/>
                <a:ea typeface="Times New Roman" panose="02020603050405020304" pitchFamily="18" charset="0"/>
                <a:cs typeface="Times New Roman" panose="02020603050405020304" pitchFamily="18" charset="0"/>
              </a:rPr>
              <a:t>Submit authorizations</a:t>
            </a:r>
          </a:p>
          <a:p>
            <a:pPr indent="-342900" algn="just">
              <a:spcBef>
                <a:spcPts val="0"/>
              </a:spcBef>
              <a:buClr>
                <a:srgbClr val="0064A4"/>
              </a:buClr>
            </a:pPr>
            <a:r>
              <a:rPr lang="en-US" sz="1800" dirty="0">
                <a:effectLst/>
                <a:ea typeface="Times New Roman" panose="02020603050405020304" pitchFamily="18" charset="0"/>
                <a:cs typeface="Times New Roman" panose="02020603050405020304" pitchFamily="18" charset="0"/>
              </a:rPr>
              <a:t>Check authorization status</a:t>
            </a:r>
          </a:p>
          <a:p>
            <a:pPr indent="-342900" algn="just">
              <a:spcBef>
                <a:spcPts val="0"/>
              </a:spcBef>
              <a:buClr>
                <a:srgbClr val="0064A4"/>
              </a:buClr>
            </a:pPr>
            <a:r>
              <a:rPr lang="en-US" sz="1800" dirty="0">
                <a:effectLst/>
                <a:ea typeface="Times New Roman" panose="02020603050405020304" pitchFamily="18" charset="0"/>
                <a:cs typeface="Times New Roman" panose="02020603050405020304" pitchFamily="18" charset="0"/>
              </a:rPr>
              <a:t>View claim status</a:t>
            </a:r>
          </a:p>
          <a:p>
            <a:pPr marL="0" indent="0" algn="just">
              <a:spcBef>
                <a:spcPts val="0"/>
              </a:spcBef>
              <a:buClr>
                <a:srgbClr val="0064A4"/>
              </a:buClr>
              <a:buNone/>
            </a:pPr>
            <a:endParaRPr lang="en-US" sz="1800" b="1" dirty="0">
              <a:solidFill>
                <a:srgbClr val="0064A4"/>
              </a:solidFill>
            </a:endParaRPr>
          </a:p>
          <a:p>
            <a:pPr marL="0" indent="0" algn="just">
              <a:spcBef>
                <a:spcPts val="0"/>
              </a:spcBef>
              <a:buClr>
                <a:srgbClr val="0064A4"/>
              </a:buClr>
              <a:buNone/>
            </a:pPr>
            <a:r>
              <a:rPr lang="en-US" sz="1800" b="1" dirty="0">
                <a:solidFill>
                  <a:srgbClr val="0064A4"/>
                </a:solidFill>
              </a:rPr>
              <a:t>How to Access EZ-Net</a:t>
            </a:r>
          </a:p>
          <a:p>
            <a:pPr marL="0">
              <a:spcBef>
                <a:spcPts val="0"/>
              </a:spcBef>
              <a:buClr>
                <a:srgbClr val="0064A4"/>
              </a:buClr>
            </a:pPr>
            <a:r>
              <a:rPr lang="en-US" sz="1800" dirty="0"/>
              <a:t>Fill out the User Request Form</a:t>
            </a:r>
          </a:p>
          <a:p>
            <a:pPr marL="0">
              <a:spcBef>
                <a:spcPts val="0"/>
              </a:spcBef>
              <a:buClr>
                <a:srgbClr val="0064A4"/>
              </a:buClr>
            </a:pPr>
            <a:r>
              <a:rPr lang="en-US" sz="1800" dirty="0"/>
              <a:t>Email to </a:t>
            </a:r>
            <a:r>
              <a:rPr lang="en-US" sz="1800" dirty="0">
                <a:hlinkClick r:id="rId4"/>
              </a:rPr>
              <a:t>EZNetsupport@rchsd.org</a:t>
            </a:r>
            <a:r>
              <a:rPr lang="en-US" sz="1800" dirty="0"/>
              <a:t> </a:t>
            </a:r>
          </a:p>
          <a:p>
            <a:pPr marL="0">
              <a:spcBef>
                <a:spcPts val="0"/>
              </a:spcBef>
              <a:buClr>
                <a:srgbClr val="0064A4"/>
              </a:buClr>
            </a:pPr>
            <a:r>
              <a:rPr lang="en-US" sz="1800" dirty="0"/>
              <a:t>Users will receive their username and temporary password to the email provided on the form</a:t>
            </a:r>
          </a:p>
          <a:p>
            <a:pPr marL="0">
              <a:spcBef>
                <a:spcPts val="0"/>
              </a:spcBef>
              <a:buClr>
                <a:srgbClr val="0064A4"/>
              </a:buClr>
            </a:pPr>
            <a:r>
              <a:rPr lang="en-US" sz="1800" dirty="0"/>
              <a:t>Each user must have their own login and password</a:t>
            </a:r>
          </a:p>
        </p:txBody>
      </p:sp>
      <p:sp>
        <p:nvSpPr>
          <p:cNvPr id="4" name="Slide Number Placeholder 3">
            <a:extLst>
              <a:ext uri="{FF2B5EF4-FFF2-40B4-BE49-F238E27FC236}">
                <a16:creationId xmlns:a16="http://schemas.microsoft.com/office/drawing/2014/main" id="{443406BE-122E-12BE-230A-5EB658634BCD}"/>
              </a:ext>
            </a:extLst>
          </p:cNvPr>
          <p:cNvSpPr>
            <a:spLocks noGrp="1"/>
          </p:cNvSpPr>
          <p:nvPr>
            <p:ph type="sldNum" sz="quarter" idx="12"/>
          </p:nvPr>
        </p:nvSpPr>
        <p:spPr/>
        <p:txBody>
          <a:bodyPr/>
          <a:lstStyle/>
          <a:p>
            <a:fld id="{839BD1D2-6DB2-408B-A2BF-D067DFF0EF98}" type="slidenum">
              <a:rPr lang="en-US" smtClean="0"/>
              <a:t>60</a:t>
            </a:fld>
            <a:endParaRPr lang="en-US" dirty="0"/>
          </a:p>
        </p:txBody>
      </p:sp>
      <p:pic>
        <p:nvPicPr>
          <p:cNvPr id="6" name="Graphic 5" descr="Caret Up with solid fill">
            <a:hlinkClick r:id="rId5" action="ppaction://hlinksldjump"/>
            <a:extLst>
              <a:ext uri="{FF2B5EF4-FFF2-40B4-BE49-F238E27FC236}">
                <a16:creationId xmlns:a16="http://schemas.microsoft.com/office/drawing/2014/main" id="{3873B6FC-55E3-A27E-93B4-DE369FE6E7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
        <p:nvSpPr>
          <p:cNvPr id="9" name="TextBox 8">
            <a:extLst>
              <a:ext uri="{FF2B5EF4-FFF2-40B4-BE49-F238E27FC236}">
                <a16:creationId xmlns:a16="http://schemas.microsoft.com/office/drawing/2014/main" id="{6DE78D6C-AC66-D290-DABC-E8501E0B2BB0}"/>
              </a:ext>
            </a:extLst>
          </p:cNvPr>
          <p:cNvSpPr txBox="1"/>
          <p:nvPr/>
        </p:nvSpPr>
        <p:spPr>
          <a:xfrm>
            <a:off x="502920" y="6396592"/>
            <a:ext cx="7845988" cy="369332"/>
          </a:xfrm>
          <a:prstGeom prst="rect">
            <a:avLst/>
          </a:prstGeom>
          <a:noFill/>
        </p:spPr>
        <p:txBody>
          <a:bodyPr wrap="square" rtlCol="0">
            <a:spAutoFit/>
          </a:bodyPr>
          <a:lstStyle/>
          <a:p>
            <a:r>
              <a:rPr lang="en-US" dirty="0"/>
              <a:t>For access and training contact Provider Relations at </a:t>
            </a:r>
            <a:r>
              <a:rPr lang="en-US" dirty="0">
                <a:hlinkClick r:id="rId8"/>
              </a:rPr>
              <a:t>providerrelations@choc.org</a:t>
            </a:r>
            <a:r>
              <a:rPr lang="en-US" dirty="0"/>
              <a:t> </a:t>
            </a:r>
          </a:p>
        </p:txBody>
      </p:sp>
      <p:pic>
        <p:nvPicPr>
          <p:cNvPr id="10" name="Picture 9">
            <a:extLst>
              <a:ext uri="{FF2B5EF4-FFF2-40B4-BE49-F238E27FC236}">
                <a16:creationId xmlns:a16="http://schemas.microsoft.com/office/drawing/2014/main" id="{F701FFC8-CAFD-64D9-2AF4-2B9AE55962EE}"/>
              </a:ext>
            </a:extLst>
          </p:cNvPr>
          <p:cNvPicPr>
            <a:picLocks noChangeAspect="1"/>
          </p:cNvPicPr>
          <p:nvPr/>
        </p:nvPicPr>
        <p:blipFill>
          <a:blip r:embed="rId9"/>
          <a:stretch>
            <a:fillRect/>
          </a:stretch>
        </p:blipFill>
        <p:spPr>
          <a:xfrm>
            <a:off x="5138701" y="2973883"/>
            <a:ext cx="2592705" cy="3388857"/>
          </a:xfrm>
          <a:prstGeom prst="rect">
            <a:avLst/>
          </a:prstGeom>
          <a:ln>
            <a:solidFill>
              <a:schemeClr val="accent1"/>
            </a:solidFill>
          </a:ln>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388416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Clinical Programs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lnSpcReduction="10000"/>
          </a:bodyPr>
          <a:lstStyle/>
          <a:p>
            <a:r>
              <a:rPr lang="en-US" dirty="0">
                <a:solidFill>
                  <a:srgbClr val="767679"/>
                </a:solidFill>
              </a:rPr>
              <a:t>Model of Care</a:t>
            </a:r>
          </a:p>
          <a:p>
            <a:r>
              <a:rPr lang="en-US" dirty="0">
                <a:solidFill>
                  <a:srgbClr val="767679"/>
                </a:solidFill>
              </a:rPr>
              <a:t>Case Management</a:t>
            </a:r>
          </a:p>
          <a:p>
            <a:r>
              <a:rPr lang="en-US" dirty="0">
                <a:solidFill>
                  <a:srgbClr val="767679"/>
                </a:solidFill>
              </a:rPr>
              <a:t>UM Workplan</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61</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0EBE9BB8-F7F5-48D3-8D0A-13E9C20E48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952586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44848-98FF-41A5-82A9-A67139E77BF2}"/>
              </a:ext>
            </a:extLst>
          </p:cNvPr>
          <p:cNvSpPr>
            <a:spLocks noGrp="1"/>
          </p:cNvSpPr>
          <p:nvPr>
            <p:ph type="title"/>
          </p:nvPr>
        </p:nvSpPr>
        <p:spPr/>
        <p:txBody>
          <a:bodyPr/>
          <a:lstStyle/>
          <a:p>
            <a:pPr algn="ctr"/>
            <a:r>
              <a:rPr lang="en-US" sz="3600" dirty="0">
                <a:solidFill>
                  <a:srgbClr val="0064A4"/>
                </a:solidFill>
              </a:rPr>
              <a:t>Model of Care Programs</a:t>
            </a:r>
            <a:endParaRPr lang="en-US" sz="3600" dirty="0"/>
          </a:p>
        </p:txBody>
      </p:sp>
      <p:sp>
        <p:nvSpPr>
          <p:cNvPr id="3" name="Content Placeholder 2">
            <a:extLst>
              <a:ext uri="{FF2B5EF4-FFF2-40B4-BE49-F238E27FC236}">
                <a16:creationId xmlns:a16="http://schemas.microsoft.com/office/drawing/2014/main" id="{ED188236-B006-4678-90AB-A76F3F0E9565}"/>
              </a:ext>
            </a:extLst>
          </p:cNvPr>
          <p:cNvSpPr>
            <a:spLocks noGrp="1"/>
          </p:cNvSpPr>
          <p:nvPr>
            <p:ph idx="1"/>
          </p:nvPr>
        </p:nvSpPr>
        <p:spPr/>
        <p:txBody>
          <a:bodyPr>
            <a:noAutofit/>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The Model of Care programs address a special population of members living with chronic illness, or developmental, physical, and/or cognitive challenges. Medi-Cal members are identified as eligible for these programs through an aid code(s) assignment by DHCS or when determined by the county to have a CCS eligible condition.</a:t>
            </a:r>
          </a:p>
          <a:p>
            <a:pPr marL="0" marR="0" indent="0" algn="just">
              <a:spcBef>
                <a:spcPts val="0"/>
              </a:spcBef>
              <a:spcAft>
                <a:spcPts val="600"/>
              </a:spcAft>
              <a:buNone/>
            </a:pPr>
            <a:r>
              <a:rPr lang="en-US" sz="1800" b="1" dirty="0">
                <a:solidFill>
                  <a:srgbClr val="0064A4"/>
                </a:solidFill>
                <a:ea typeface="Calibri" panose="020F0502020204030204" pitchFamily="34" charset="0"/>
                <a:cs typeface="Times New Roman" panose="02020603050405020304" pitchFamily="18" charset="0"/>
              </a:rPr>
              <a:t>Includes: </a:t>
            </a:r>
            <a:r>
              <a:rPr lang="en-US" sz="1800" dirty="0">
                <a:ea typeface="Calibri" panose="020F0502020204030204" pitchFamily="34" charset="0"/>
                <a:cs typeface="Times New Roman" panose="02020603050405020304" pitchFamily="18" charset="0"/>
              </a:rPr>
              <a:t>Senior and Persons with Disabilities (SPD), Whole Child Model (WCM), </a:t>
            </a:r>
            <a:r>
              <a:rPr lang="en-US" sz="1800" dirty="0" err="1">
                <a:ea typeface="Calibri" panose="020F0502020204030204" pitchFamily="34" charset="0"/>
                <a:cs typeface="Times New Roman" panose="02020603050405020304" pitchFamily="18" charset="0"/>
              </a:rPr>
              <a:t>CalAIM</a:t>
            </a:r>
            <a:r>
              <a:rPr lang="en-US" sz="1800" dirty="0">
                <a:ea typeface="Calibri" panose="020F0502020204030204" pitchFamily="34" charset="0"/>
                <a:cs typeface="Times New Roman" panose="02020603050405020304" pitchFamily="18" charset="0"/>
              </a:rPr>
              <a:t> Enhanced Care Management (ECM), and </a:t>
            </a:r>
            <a:r>
              <a:rPr lang="en-US" sz="1800" dirty="0" err="1">
                <a:ea typeface="Calibri" panose="020F0502020204030204" pitchFamily="34" charset="0"/>
                <a:cs typeface="Times New Roman" panose="02020603050405020304" pitchFamily="18" charset="0"/>
              </a:rPr>
              <a:t>CalAIM</a:t>
            </a:r>
            <a:r>
              <a:rPr lang="en-US" sz="1800" dirty="0">
                <a:ea typeface="Calibri" panose="020F0502020204030204" pitchFamily="34" charset="0"/>
                <a:cs typeface="Times New Roman" panose="02020603050405020304" pitchFamily="18" charset="0"/>
              </a:rPr>
              <a:t> Community Supports</a:t>
            </a:r>
          </a:p>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Program Services</a:t>
            </a:r>
          </a:p>
          <a:p>
            <a:pPr marL="182880" indent="-182880" algn="just">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CalOptima Health completes initial outreach to the member and sends the case to CHA for assignment to a (PCC). </a:t>
            </a:r>
          </a:p>
          <a:p>
            <a:pPr marL="182880" indent="-182880" algn="just">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Patient Care Coordinator (PCC)</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PCCs provide ongoing assistance to the member and member’s family (i.e. “concierge” services).</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PCCs are non-clinical associates.</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PCCs are the main point of contract for members enrolled in the program. They are the liaison between the member, provider, CHA, and CalOptima Health.</a:t>
            </a:r>
          </a:p>
        </p:txBody>
      </p:sp>
      <p:sp>
        <p:nvSpPr>
          <p:cNvPr id="4" name="Slide Number Placeholder 3">
            <a:extLst>
              <a:ext uri="{FF2B5EF4-FFF2-40B4-BE49-F238E27FC236}">
                <a16:creationId xmlns:a16="http://schemas.microsoft.com/office/drawing/2014/main" id="{09C91CD5-B331-40A9-8371-D513F5E7C1EE}"/>
              </a:ext>
            </a:extLst>
          </p:cNvPr>
          <p:cNvSpPr>
            <a:spLocks noGrp="1"/>
          </p:cNvSpPr>
          <p:nvPr>
            <p:ph type="sldNum" sz="quarter" idx="12"/>
          </p:nvPr>
        </p:nvSpPr>
        <p:spPr/>
        <p:txBody>
          <a:bodyPr/>
          <a:lstStyle/>
          <a:p>
            <a:fld id="{839BD1D2-6DB2-408B-A2BF-D067DFF0EF98}" type="slidenum">
              <a:rPr lang="en-US" smtClean="0"/>
              <a:t>62</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96A8AE4F-6EB9-4A36-BB46-B12DA20C0C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3380339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44848-98FF-41A5-82A9-A67139E77BF2}"/>
              </a:ext>
            </a:extLst>
          </p:cNvPr>
          <p:cNvSpPr>
            <a:spLocks noGrp="1"/>
          </p:cNvSpPr>
          <p:nvPr>
            <p:ph type="title"/>
          </p:nvPr>
        </p:nvSpPr>
        <p:spPr/>
        <p:txBody>
          <a:bodyPr/>
          <a:lstStyle/>
          <a:p>
            <a:pPr algn="ctr"/>
            <a:r>
              <a:rPr lang="en-US" sz="3600" dirty="0">
                <a:solidFill>
                  <a:srgbClr val="0064A4"/>
                </a:solidFill>
              </a:rPr>
              <a:t>Model of Care Programs</a:t>
            </a:r>
            <a:endParaRPr lang="en-US" sz="3600" dirty="0"/>
          </a:p>
        </p:txBody>
      </p:sp>
      <p:sp>
        <p:nvSpPr>
          <p:cNvPr id="3" name="Content Placeholder 2">
            <a:extLst>
              <a:ext uri="{FF2B5EF4-FFF2-40B4-BE49-F238E27FC236}">
                <a16:creationId xmlns:a16="http://schemas.microsoft.com/office/drawing/2014/main" id="{ED188236-B006-4678-90AB-A76F3F0E9565}"/>
              </a:ext>
            </a:extLst>
          </p:cNvPr>
          <p:cNvSpPr>
            <a:spLocks noGrp="1"/>
          </p:cNvSpPr>
          <p:nvPr>
            <p:ph idx="1"/>
          </p:nvPr>
        </p:nvSpPr>
        <p:spPr/>
        <p:txBody>
          <a:bodyPr>
            <a:noAutofit/>
          </a:bodyPr>
          <a:lstStyle/>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Program Services continued</a:t>
            </a:r>
          </a:p>
          <a:p>
            <a:pPr marL="182880" indent="-182880" algn="just">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Individual Care Plan (ICP)</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When deemed applicable by CalOptima Health, an ICP, driven by parent concerns and medical recommendations, is facilitated by a CHA Team. </a:t>
            </a:r>
          </a:p>
          <a:p>
            <a:pPr marL="480060" lvl="1" indent="-182880" algn="just">
              <a:spcBef>
                <a:spcPts val="0"/>
              </a:spcBef>
              <a:spcAft>
                <a:spcPts val="600"/>
              </a:spcAft>
              <a:buClr>
                <a:srgbClr val="0064A4"/>
              </a:buClr>
            </a:pPr>
            <a:r>
              <a:rPr lang="en-US" sz="1600" dirty="0">
                <a:ea typeface="Times New Roman" panose="02020603050405020304" pitchFamily="18" charset="0"/>
                <a:cs typeface="Times New Roman" panose="02020603050405020304" pitchFamily="18" charset="0"/>
              </a:rPr>
              <a:t>An ICP includes personalized goals and objectives, specific services and benefits, and measurable outcomes.</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NOTE: Not every eligible member will have an ICP created</a:t>
            </a:r>
          </a:p>
          <a:p>
            <a:pPr marL="182880" indent="-182880" algn="just">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Interdisciplinary Care Team (ICT) </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When deemed applicable by CalOptima Health, CHA holds ICT meetings based on the ICP. </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Parents/Guardians and PCPs are encouraged to attend ICT meetings via phone. </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PCPs can have a representative attend on their behalf (i.e. NP, PA, LVN). </a:t>
            </a:r>
          </a:p>
          <a:p>
            <a:pPr marL="480060" lvl="1" indent="-182880" algn="just">
              <a:spcBef>
                <a:spcPts val="0"/>
              </a:spcBef>
              <a:spcAft>
                <a:spcPts val="600"/>
              </a:spcAft>
              <a:buClr>
                <a:srgbClr val="0064A4"/>
              </a:buClr>
            </a:pPr>
            <a:r>
              <a:rPr lang="en-US" sz="1600" dirty="0">
                <a:effectLst/>
                <a:ea typeface="Times New Roman" panose="02020603050405020304" pitchFamily="18" charset="0"/>
                <a:cs typeface="Times New Roman" panose="02020603050405020304" pitchFamily="18" charset="0"/>
              </a:rPr>
              <a:t>Invitations to the ICT will be sent to the PCP via fax. </a:t>
            </a:r>
          </a:p>
          <a:p>
            <a:pPr marL="0" indent="0" algn="just">
              <a:spcBef>
                <a:spcPts val="0"/>
              </a:spcBef>
              <a:spcAft>
                <a:spcPts val="600"/>
              </a:spcAft>
              <a:buClr>
                <a:schemeClr val="tx2"/>
              </a:buClr>
              <a:buNone/>
            </a:pPr>
            <a:r>
              <a:rPr lang="en-US" sz="1800" dirty="0">
                <a:effectLst/>
                <a:ea typeface="Times New Roman" panose="02020603050405020304" pitchFamily="18" charset="0"/>
                <a:cs typeface="Times New Roman" panose="02020603050405020304" pitchFamily="18" charset="0"/>
              </a:rPr>
              <a:t>ICPs are sent to each member’s PCP for review, input, and acknowledgement of member’s care plan</a:t>
            </a:r>
          </a:p>
          <a:p>
            <a:pPr marL="0" indent="0" algn="just">
              <a:spcBef>
                <a:spcPts val="0"/>
              </a:spcBef>
              <a:spcAft>
                <a:spcPts val="600"/>
              </a:spcAft>
              <a:buClr>
                <a:schemeClr val="tx2"/>
              </a:buClr>
              <a:buNone/>
            </a:pPr>
            <a:r>
              <a:rPr lang="en-US" sz="1800" dirty="0">
                <a:effectLst/>
                <a:ea typeface="Times New Roman" panose="02020603050405020304" pitchFamily="18" charset="0"/>
                <a:cs typeface="Times New Roman" panose="02020603050405020304" pitchFamily="18" charset="0"/>
              </a:rPr>
              <a:t>CHA staff will assign the member to a level of case management services based on their specific needs and case complexity.</a:t>
            </a:r>
          </a:p>
          <a:p>
            <a:pPr marL="0" indent="0" algn="just">
              <a:spcBef>
                <a:spcPts val="0"/>
              </a:spcBef>
              <a:spcAft>
                <a:spcPts val="600"/>
              </a:spcAft>
              <a:buClr>
                <a:schemeClr val="tx2"/>
              </a:buClr>
              <a:buNone/>
            </a:pPr>
            <a:endParaRPr lang="en-US" sz="1800" dirty="0">
              <a:effectLst/>
              <a:ea typeface="Times New Roman" panose="02020603050405020304" pitchFamily="18" charset="0"/>
              <a:cs typeface="Times New Roman" panose="02020603050405020304" pitchFamily="18" charset="0"/>
            </a:endParaRPr>
          </a:p>
          <a:p>
            <a:pPr marL="0" indent="0" algn="just">
              <a:lnSpc>
                <a:spcPct val="107000"/>
              </a:lnSpc>
              <a:spcBef>
                <a:spcPts val="0"/>
              </a:spcBef>
              <a:buClr>
                <a:schemeClr val="tx2"/>
              </a:buClr>
              <a:buNone/>
            </a:pPr>
            <a:endParaRPr lang="en-US" sz="1800" dirty="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9C91CD5-B331-40A9-8371-D513F5E7C1EE}"/>
              </a:ext>
            </a:extLst>
          </p:cNvPr>
          <p:cNvSpPr>
            <a:spLocks noGrp="1"/>
          </p:cNvSpPr>
          <p:nvPr>
            <p:ph type="sldNum" sz="quarter" idx="12"/>
          </p:nvPr>
        </p:nvSpPr>
        <p:spPr/>
        <p:txBody>
          <a:bodyPr/>
          <a:lstStyle/>
          <a:p>
            <a:fld id="{839BD1D2-6DB2-408B-A2BF-D067DFF0EF98}" type="slidenum">
              <a:rPr lang="en-US" smtClean="0"/>
              <a:t>63</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C5F35033-A2D2-48B8-BE7A-16BD0FC900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721634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F83A-A297-4214-8E5A-850A4114DCBF}"/>
              </a:ext>
            </a:extLst>
          </p:cNvPr>
          <p:cNvSpPr>
            <a:spLocks noGrp="1"/>
          </p:cNvSpPr>
          <p:nvPr>
            <p:ph type="title"/>
          </p:nvPr>
        </p:nvSpPr>
        <p:spPr/>
        <p:txBody>
          <a:bodyPr/>
          <a:lstStyle/>
          <a:p>
            <a:pPr algn="ctr"/>
            <a:r>
              <a:rPr lang="en-US" sz="3600" dirty="0">
                <a:solidFill>
                  <a:srgbClr val="0064A4"/>
                </a:solidFill>
              </a:rPr>
              <a:t>Seniors and Persons with Disabilities (SPD)</a:t>
            </a:r>
            <a:endParaRPr lang="en-US" dirty="0"/>
          </a:p>
        </p:txBody>
      </p:sp>
      <p:sp>
        <p:nvSpPr>
          <p:cNvPr id="3" name="Content Placeholder 2">
            <a:extLst>
              <a:ext uri="{FF2B5EF4-FFF2-40B4-BE49-F238E27FC236}">
                <a16:creationId xmlns:a16="http://schemas.microsoft.com/office/drawing/2014/main" id="{6717ED29-A4BD-40AB-9A27-034E72F44BDA}"/>
              </a:ext>
            </a:extLst>
          </p:cNvPr>
          <p:cNvSpPr>
            <a:spLocks noGrp="1"/>
          </p:cNvSpPr>
          <p:nvPr>
            <p:ph idx="1"/>
          </p:nvPr>
        </p:nvSpPr>
        <p:spPr/>
        <p:txBody>
          <a:bodyPr>
            <a:noAutofit/>
          </a:bodyPr>
          <a:lstStyle/>
          <a:p>
            <a:pPr marL="0" marR="0" indent="0" algn="just">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What is the SPD Program?</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The SPD program is intended to help the below members access health care services</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Seniors</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Members with disabilities or chronic conditions</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Members without housing </a:t>
            </a: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Our Case Management team works closely with health care providers and agencies throughout Orange County to help </a:t>
            </a:r>
            <a:r>
              <a:rPr lang="en-US" sz="1800" dirty="0">
                <a:ea typeface="Calibri" panose="020F0502020204030204" pitchFamily="34" charset="0"/>
                <a:cs typeface="Times New Roman" panose="02020603050405020304" pitchFamily="18" charset="0"/>
              </a:rPr>
              <a:t>g</a:t>
            </a:r>
            <a:r>
              <a:rPr lang="en-US" sz="1800" dirty="0">
                <a:effectLst/>
                <a:ea typeface="Calibri" panose="020F0502020204030204" pitchFamily="34" charset="0"/>
                <a:cs typeface="Times New Roman" panose="02020603050405020304" pitchFamily="18" charset="0"/>
              </a:rPr>
              <a:t>uide members through the health care system. </a:t>
            </a:r>
          </a:p>
          <a:p>
            <a:pPr marL="0" marR="0" indent="0" algn="just">
              <a:spcBef>
                <a:spcPts val="0"/>
              </a:spcBef>
              <a:spcAft>
                <a:spcPts val="600"/>
              </a:spcAft>
              <a:buNone/>
            </a:pPr>
            <a:endParaRPr lang="en-US" sz="1800" dirty="0">
              <a:solidFill>
                <a:srgbClr val="FF0000"/>
              </a:solidFill>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Disability Awareness Training: </a:t>
            </a:r>
            <a:r>
              <a:rPr lang="en-US" sz="1800" dirty="0">
                <a:hlinkClick r:id="rId2"/>
              </a:rPr>
              <a:t>Disability Awareness (caloptima.org)</a:t>
            </a:r>
            <a:endParaRPr lang="en-US" sz="1800" dirty="0">
              <a:solidFill>
                <a:srgbClr val="FF0000"/>
              </a:solidFill>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SPD Resour</a:t>
            </a:r>
            <a:r>
              <a:rPr lang="en-US" sz="1800" dirty="0">
                <a:ea typeface="Calibri" panose="020F0502020204030204" pitchFamily="34" charset="0"/>
                <a:cs typeface="Times New Roman" panose="02020603050405020304" pitchFamily="18" charset="0"/>
              </a:rPr>
              <a:t>ces: </a:t>
            </a:r>
            <a:r>
              <a:rPr lang="en-US" sz="1800" dirty="0">
                <a:hlinkClick r:id="rId3"/>
              </a:rPr>
              <a:t>Seniors and Persons with Disabilities (caloptima.org)</a:t>
            </a:r>
            <a:endParaRPr lang="en-US" sz="1800" dirty="0"/>
          </a:p>
          <a:p>
            <a:pPr marL="0" marR="0" indent="0" algn="just">
              <a:spcBef>
                <a:spcPts val="0"/>
              </a:spcBef>
              <a:spcAft>
                <a:spcPts val="600"/>
              </a:spcAft>
              <a:buNone/>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Diversity, Equity, and Inclusion (DEI) APL : </a:t>
            </a:r>
            <a:r>
              <a:rPr lang="en-US" sz="1800" dirty="0">
                <a:hlinkClick r:id="rId4"/>
              </a:rPr>
              <a:t>APL 24-016</a:t>
            </a:r>
            <a:endParaRPr lang="en-US" sz="18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91FD59B-BA54-411E-B7CB-C511DC500933}"/>
              </a:ext>
            </a:extLst>
          </p:cNvPr>
          <p:cNvSpPr>
            <a:spLocks noGrp="1"/>
          </p:cNvSpPr>
          <p:nvPr>
            <p:ph type="sldNum" sz="quarter" idx="12"/>
          </p:nvPr>
        </p:nvSpPr>
        <p:spPr/>
        <p:txBody>
          <a:bodyPr/>
          <a:lstStyle/>
          <a:p>
            <a:fld id="{839BD1D2-6DB2-408B-A2BF-D067DFF0EF98}" type="slidenum">
              <a:rPr lang="en-US" smtClean="0"/>
              <a:t>64</a:t>
            </a:fld>
            <a:endParaRPr lang="en-US" dirty="0"/>
          </a:p>
        </p:txBody>
      </p:sp>
      <p:pic>
        <p:nvPicPr>
          <p:cNvPr id="5" name="Graphic 4" descr="Caret Up with solid fill">
            <a:hlinkClick r:id="rId5" action="ppaction://hlinksldjump"/>
            <a:extLst>
              <a:ext uri="{FF2B5EF4-FFF2-40B4-BE49-F238E27FC236}">
                <a16:creationId xmlns:a16="http://schemas.microsoft.com/office/drawing/2014/main" id="{35591AC6-D44B-471F-8367-00592E3FB1E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5049723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67F8A-98E4-48C9-A320-3B0C427A6496}"/>
              </a:ext>
            </a:extLst>
          </p:cNvPr>
          <p:cNvSpPr>
            <a:spLocks noGrp="1"/>
          </p:cNvSpPr>
          <p:nvPr>
            <p:ph type="title"/>
          </p:nvPr>
        </p:nvSpPr>
        <p:spPr/>
        <p:txBody>
          <a:bodyPr/>
          <a:lstStyle/>
          <a:p>
            <a:pPr algn="ctr"/>
            <a:r>
              <a:rPr lang="en-US" sz="3600" dirty="0">
                <a:solidFill>
                  <a:srgbClr val="0064A4"/>
                </a:solidFill>
              </a:rPr>
              <a:t>Care Management</a:t>
            </a:r>
            <a:endParaRPr lang="en-US" dirty="0"/>
          </a:p>
        </p:txBody>
      </p:sp>
      <p:sp>
        <p:nvSpPr>
          <p:cNvPr id="3" name="Content Placeholder 2">
            <a:extLst>
              <a:ext uri="{FF2B5EF4-FFF2-40B4-BE49-F238E27FC236}">
                <a16:creationId xmlns:a16="http://schemas.microsoft.com/office/drawing/2014/main" id="{14F8BEC3-AB35-41A0-ABAF-D7451651CA4F}"/>
              </a:ext>
            </a:extLst>
          </p:cNvPr>
          <p:cNvSpPr>
            <a:spLocks noGrp="1"/>
          </p:cNvSpPr>
          <p:nvPr>
            <p:ph idx="1"/>
          </p:nvPr>
        </p:nvSpPr>
        <p:spPr>
          <a:xfrm>
            <a:off x="457200" y="1600200"/>
            <a:ext cx="7620000" cy="4983162"/>
          </a:xfrm>
        </p:spPr>
        <p:txBody>
          <a:bodyPr>
            <a:normAutofit/>
          </a:bodyPr>
          <a:lstStyle/>
          <a:p>
            <a:pPr marL="0" marR="0" indent="0" algn="just">
              <a:spcBef>
                <a:spcPts val="0"/>
              </a:spcBef>
              <a:spcAft>
                <a:spcPts val="600"/>
              </a:spcAft>
              <a:buNone/>
            </a:pPr>
            <a:r>
              <a:rPr lang="en-US" sz="1700" dirty="0">
                <a:effectLst/>
                <a:ea typeface="Calibri" panose="020F0502020204030204" pitchFamily="34" charset="0"/>
                <a:cs typeface="Times New Roman" panose="02020603050405020304" pitchFamily="18" charset="0"/>
              </a:rPr>
              <a:t>Additional members who do not fall under WCM, SPD or ECM can also be referred to our Care Management team. Any member or family struggling to cope with medical, social, or emotional challenges related to an acute or chronic illness can be referred.</a:t>
            </a:r>
          </a:p>
          <a:p>
            <a:pPr marL="0" marR="0" indent="0" algn="just">
              <a:spcBef>
                <a:spcPts val="0"/>
              </a:spcBef>
              <a:spcAft>
                <a:spcPts val="600"/>
              </a:spcAft>
              <a:buNone/>
            </a:pPr>
            <a:r>
              <a:rPr lang="en-US" sz="1700" b="1" dirty="0">
                <a:solidFill>
                  <a:srgbClr val="0064A4"/>
                </a:solidFill>
                <a:effectLst/>
                <a:ea typeface="Calibri" panose="020F0502020204030204" pitchFamily="34" charset="0"/>
                <a:cs typeface="Times New Roman" panose="02020603050405020304" pitchFamily="18" charset="0"/>
              </a:rPr>
              <a:t>Referral Submissions</a:t>
            </a:r>
          </a:p>
          <a:p>
            <a:pPr marL="0" marR="0" lvl="0" indent="0" algn="just">
              <a:spcBef>
                <a:spcPts val="0"/>
              </a:spcBef>
              <a:spcAft>
                <a:spcPts val="600"/>
              </a:spcAft>
              <a:buNone/>
            </a:pPr>
            <a:r>
              <a:rPr lang="en-US" sz="1700" dirty="0">
                <a:effectLst/>
                <a:ea typeface="Times New Roman" panose="02020603050405020304" pitchFamily="18" charset="0"/>
                <a:cs typeface="Times New Roman" panose="02020603050405020304" pitchFamily="18" charset="0"/>
              </a:rPr>
              <a:t>Fill out the Care Coordination/Care Management Request form and fax it to (714) 628-9119 or email the form to </a:t>
            </a:r>
            <a:r>
              <a:rPr lang="en-US" sz="1700" u="sng" dirty="0">
                <a:solidFill>
                  <a:schemeClr val="accent1"/>
                </a:solidFill>
                <a:effectLst/>
                <a:ea typeface="Times New Roman" panose="02020603050405020304" pitchFamily="18" charset="0"/>
                <a:cs typeface="Times New Roman" panose="02020603050405020304" pitchFamily="18" charset="0"/>
                <a:hlinkClick r:id="rId2"/>
              </a:rPr>
              <a:t>CHACM@choc.org</a:t>
            </a:r>
            <a:r>
              <a:rPr lang="en-US" sz="1700" dirty="0">
                <a:effectLst/>
                <a:ea typeface="Times New Roman" panose="02020603050405020304" pitchFamily="18" charset="0"/>
                <a:cs typeface="Times New Roman" panose="02020603050405020304" pitchFamily="18" charset="0"/>
              </a:rPr>
              <a:t>. </a:t>
            </a:r>
          </a:p>
          <a:p>
            <a:pPr marL="457200" marR="0" lvl="1" indent="-285750" algn="just">
              <a:spcBef>
                <a:spcPts val="0"/>
              </a:spcBef>
              <a:spcAft>
                <a:spcPts val="600"/>
              </a:spcAft>
              <a:buClr>
                <a:srgbClr val="0064A4"/>
              </a:buClr>
            </a:pPr>
            <a:r>
              <a:rPr lang="en-US" sz="1700" dirty="0">
                <a:effectLst/>
                <a:ea typeface="Times New Roman" panose="02020603050405020304" pitchFamily="18" charset="0"/>
                <a:cs typeface="Times New Roman" panose="02020603050405020304" pitchFamily="18" charset="0"/>
              </a:rPr>
              <a:t>To access the request form, visit the CHA website at </a:t>
            </a:r>
            <a:r>
              <a:rPr lang="en-US" sz="1600" dirty="0">
                <a:hlinkClick r:id="rId3"/>
              </a:rPr>
              <a:t>Provider Manual and Forms</a:t>
            </a:r>
            <a:endParaRPr lang="en-US" sz="1700" dirty="0">
              <a:effectLst/>
              <a:ea typeface="Times New Roman" panose="02020603050405020304" pitchFamily="18" charset="0"/>
              <a:cs typeface="Times New Roman" panose="02020603050405020304" pitchFamily="18" charset="0"/>
            </a:endParaRPr>
          </a:p>
          <a:p>
            <a:pPr marL="457200" marR="0" lvl="1" indent="-285750" algn="just">
              <a:spcBef>
                <a:spcPts val="0"/>
              </a:spcBef>
              <a:spcAft>
                <a:spcPts val="600"/>
              </a:spcAft>
              <a:buClr>
                <a:srgbClr val="0064A4"/>
              </a:buClr>
            </a:pPr>
            <a:r>
              <a:rPr lang="en-US" sz="1700" dirty="0">
                <a:effectLst/>
                <a:ea typeface="Times New Roman" panose="02020603050405020304" pitchFamily="18" charset="0"/>
                <a:cs typeface="Times New Roman" panose="02020603050405020304" pitchFamily="18" charset="0"/>
              </a:rPr>
              <a:t>Include the member’s relevant medical records along with the form</a:t>
            </a:r>
          </a:p>
          <a:p>
            <a:pPr marL="0" marR="0" indent="0" algn="just">
              <a:spcBef>
                <a:spcPts val="0"/>
              </a:spcBef>
              <a:spcAft>
                <a:spcPts val="600"/>
              </a:spcAft>
              <a:buNone/>
            </a:pPr>
            <a:r>
              <a:rPr lang="en-US" sz="1700" b="1" dirty="0">
                <a:solidFill>
                  <a:srgbClr val="0064A4"/>
                </a:solidFill>
                <a:effectLst/>
                <a:ea typeface="Calibri" panose="020F0502020204030204" pitchFamily="34" charset="0"/>
                <a:cs typeface="Times New Roman" panose="02020603050405020304" pitchFamily="18" charset="0"/>
              </a:rPr>
              <a:t>Connecting with a Case Manager</a:t>
            </a:r>
          </a:p>
          <a:p>
            <a:pPr marL="0" marR="0" indent="0" algn="just">
              <a:spcBef>
                <a:spcPts val="0"/>
              </a:spcBef>
              <a:spcAft>
                <a:spcPts val="600"/>
              </a:spcAft>
              <a:buNone/>
            </a:pPr>
            <a:r>
              <a:rPr lang="en-US" sz="1700" dirty="0">
                <a:effectLst/>
                <a:ea typeface="Calibri" panose="020F0502020204030204" pitchFamily="34" charset="0"/>
                <a:cs typeface="Times New Roman" panose="02020603050405020304" pitchFamily="18" charset="0"/>
              </a:rPr>
              <a:t>Once a case is open, the referring provider will be notified by the assigned case manager. </a:t>
            </a:r>
            <a:r>
              <a:rPr lang="en-US" sz="1700" dirty="0">
                <a:ea typeface="Calibri" panose="020F0502020204030204" pitchFamily="34" charset="0"/>
                <a:cs typeface="Times New Roman" panose="02020603050405020304" pitchFamily="18" charset="0"/>
              </a:rPr>
              <a:t>CHA staff will assign the member to a level of case management services based on their specific needs and case complexity.</a:t>
            </a:r>
            <a:endParaRPr lang="en-US" sz="17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700" b="1" dirty="0">
                <a:solidFill>
                  <a:srgbClr val="0064A4"/>
                </a:solidFill>
                <a:effectLst/>
                <a:ea typeface="Calibri" panose="020F0502020204030204" pitchFamily="34" charset="0"/>
                <a:cs typeface="Times New Roman" panose="02020603050405020304" pitchFamily="18" charset="0"/>
              </a:rPr>
              <a:t>When is a Case Closed?</a:t>
            </a:r>
          </a:p>
          <a:p>
            <a:pPr marL="0" marR="0" indent="0" algn="just">
              <a:spcBef>
                <a:spcPts val="0"/>
              </a:spcBef>
              <a:spcAft>
                <a:spcPts val="600"/>
              </a:spcAft>
              <a:buNone/>
            </a:pPr>
            <a:r>
              <a:rPr lang="en-US" sz="1700" dirty="0">
                <a:effectLst/>
                <a:ea typeface="Calibri" panose="020F0502020204030204" pitchFamily="34" charset="0"/>
                <a:cs typeface="Times New Roman" panose="02020603050405020304" pitchFamily="18" charset="0"/>
              </a:rPr>
              <a:t>The case is closed once the member either achieves their goal, loses eligibility, ages out of CHA, or stops participating.</a:t>
            </a:r>
            <a:endParaRPr lang="en-US" sz="1700" dirty="0"/>
          </a:p>
        </p:txBody>
      </p:sp>
      <p:sp>
        <p:nvSpPr>
          <p:cNvPr id="4" name="Slide Number Placeholder 3">
            <a:extLst>
              <a:ext uri="{FF2B5EF4-FFF2-40B4-BE49-F238E27FC236}">
                <a16:creationId xmlns:a16="http://schemas.microsoft.com/office/drawing/2014/main" id="{570DB26A-BA4F-47A5-AFDC-9E5AF0437EEF}"/>
              </a:ext>
            </a:extLst>
          </p:cNvPr>
          <p:cNvSpPr>
            <a:spLocks noGrp="1"/>
          </p:cNvSpPr>
          <p:nvPr>
            <p:ph type="sldNum" sz="quarter" idx="12"/>
          </p:nvPr>
        </p:nvSpPr>
        <p:spPr/>
        <p:txBody>
          <a:bodyPr/>
          <a:lstStyle/>
          <a:p>
            <a:fld id="{839BD1D2-6DB2-408B-A2BF-D067DFF0EF98}" type="slidenum">
              <a:rPr lang="en-US" smtClean="0"/>
              <a:t>65</a:t>
            </a:fld>
            <a:endParaRPr lang="en-US" dirty="0"/>
          </a:p>
        </p:txBody>
      </p:sp>
      <p:pic>
        <p:nvPicPr>
          <p:cNvPr id="5" name="Graphic 4" descr="Caret Up with solid fill">
            <a:hlinkClick r:id="rId4" action="ppaction://hlinksldjump"/>
            <a:extLst>
              <a:ext uri="{FF2B5EF4-FFF2-40B4-BE49-F238E27FC236}">
                <a16:creationId xmlns:a16="http://schemas.microsoft.com/office/drawing/2014/main" id="{B4449827-F4D4-4A75-BD10-150673D8521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9061907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9E48-B6DD-4D17-B86E-B9384739EA6D}"/>
              </a:ext>
            </a:extLst>
          </p:cNvPr>
          <p:cNvSpPr>
            <a:spLocks noGrp="1"/>
          </p:cNvSpPr>
          <p:nvPr>
            <p:ph type="title"/>
          </p:nvPr>
        </p:nvSpPr>
        <p:spPr/>
        <p:txBody>
          <a:bodyPr/>
          <a:lstStyle/>
          <a:p>
            <a:pPr algn="ctr"/>
            <a:r>
              <a:rPr lang="en-US" sz="3600" dirty="0">
                <a:solidFill>
                  <a:srgbClr val="0064A4"/>
                </a:solidFill>
              </a:rPr>
              <a:t>Doula Services</a:t>
            </a:r>
            <a:endParaRPr lang="en-US" dirty="0"/>
          </a:p>
        </p:txBody>
      </p:sp>
      <p:sp>
        <p:nvSpPr>
          <p:cNvPr id="3" name="Content Placeholder 2">
            <a:extLst>
              <a:ext uri="{FF2B5EF4-FFF2-40B4-BE49-F238E27FC236}">
                <a16:creationId xmlns:a16="http://schemas.microsoft.com/office/drawing/2014/main" id="{5936E183-6EA7-4C31-BC5C-9E851C3D0C9E}"/>
              </a:ext>
            </a:extLst>
          </p:cNvPr>
          <p:cNvSpPr>
            <a:spLocks noGrp="1"/>
          </p:cNvSpPr>
          <p:nvPr>
            <p:ph idx="1"/>
          </p:nvPr>
        </p:nvSpPr>
        <p:spPr/>
        <p:txBody>
          <a:bodyPr>
            <a:normAutofit fontScale="92500" lnSpcReduction="10000"/>
          </a:bodyPr>
          <a:lstStyle/>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Doulas are birth workers who provide health education, advocacy and physical, emotional, and non-medical support for pregnant and postpartum persons before, during and after childbirth, including support during miscarriages, stillbirths, and abortions. </a:t>
            </a:r>
          </a:p>
          <a:p>
            <a:pPr marL="0" marR="0" indent="0" algn="just">
              <a:spcBef>
                <a:spcPts val="0"/>
              </a:spcBef>
              <a:spcAft>
                <a:spcPts val="600"/>
              </a:spcAft>
              <a:buNone/>
            </a:pPr>
            <a:r>
              <a:rPr lang="en-US" sz="1800" dirty="0">
                <a:ea typeface="Calibri" panose="020F0502020204030204" pitchFamily="34" charset="0"/>
                <a:cs typeface="Times New Roman" panose="02020603050405020304" pitchFamily="18" charset="0"/>
              </a:rPr>
              <a:t>Doula services do not include diagnosis of medical conditions, provision of medical advice or any type of clinical assessment exam, or procedure. The following services are </a:t>
            </a:r>
            <a:r>
              <a:rPr lang="en-US" sz="1800" u="sng" dirty="0">
                <a:ea typeface="Calibri" panose="020F0502020204030204" pitchFamily="34" charset="0"/>
                <a:cs typeface="Times New Roman" panose="02020603050405020304" pitchFamily="18" charset="0"/>
              </a:rPr>
              <a:t>not</a:t>
            </a:r>
            <a:r>
              <a:rPr lang="en-US" sz="1800" dirty="0">
                <a:ea typeface="Calibri" panose="020F0502020204030204" pitchFamily="34" charset="0"/>
                <a:cs typeface="Times New Roman" panose="02020603050405020304" pitchFamily="18" charset="0"/>
              </a:rPr>
              <a:t> covered under Medi-Cal or as doula services: </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Belly binding (traditional/ceremonial)</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Birthing ceremonies (i.e. sealing, closing the bones, etc.)</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Group classes on babywearing</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Massage (maternal or infant)</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Photography</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Placenta encapsulation</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Shopping</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Vaginal steams</a:t>
            </a:r>
          </a:p>
          <a:p>
            <a:pPr marL="285750" indent="-285750" algn="just">
              <a:spcBef>
                <a:spcPts val="0"/>
              </a:spcBef>
              <a:spcAft>
                <a:spcPts val="600"/>
              </a:spcAft>
              <a:buClr>
                <a:srgbClr val="0064A4"/>
              </a:buClr>
            </a:pPr>
            <a:r>
              <a:rPr lang="en-US" sz="1800" dirty="0">
                <a:ea typeface="Calibri" panose="020F0502020204030204" pitchFamily="34" charset="0"/>
                <a:cs typeface="Times New Roman" panose="02020603050405020304" pitchFamily="18" charset="0"/>
              </a:rPr>
              <a:t>Yoga</a:t>
            </a:r>
          </a:p>
        </p:txBody>
      </p:sp>
      <p:sp>
        <p:nvSpPr>
          <p:cNvPr id="4" name="Slide Number Placeholder 3">
            <a:extLst>
              <a:ext uri="{FF2B5EF4-FFF2-40B4-BE49-F238E27FC236}">
                <a16:creationId xmlns:a16="http://schemas.microsoft.com/office/drawing/2014/main" id="{326B5C74-D308-41DF-B4E5-FEF04EFDA1D3}"/>
              </a:ext>
            </a:extLst>
          </p:cNvPr>
          <p:cNvSpPr>
            <a:spLocks noGrp="1"/>
          </p:cNvSpPr>
          <p:nvPr>
            <p:ph type="sldNum" sz="quarter" idx="12"/>
          </p:nvPr>
        </p:nvSpPr>
        <p:spPr/>
        <p:txBody>
          <a:bodyPr/>
          <a:lstStyle/>
          <a:p>
            <a:fld id="{839BD1D2-6DB2-408B-A2BF-D067DFF0EF98}" type="slidenum">
              <a:rPr lang="en-US" smtClean="0"/>
              <a:t>66</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4280075D-AD70-4703-B03D-514D45F590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0869672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Claims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lnSpcReduction="10000"/>
          </a:bodyPr>
          <a:lstStyle/>
          <a:p>
            <a:r>
              <a:rPr lang="en-US" dirty="0">
                <a:solidFill>
                  <a:srgbClr val="767679"/>
                </a:solidFill>
              </a:rPr>
              <a:t>Billing Procedures</a:t>
            </a:r>
          </a:p>
          <a:p>
            <a:r>
              <a:rPr lang="en-US" dirty="0">
                <a:solidFill>
                  <a:srgbClr val="767679"/>
                </a:solidFill>
              </a:rPr>
              <a:t>Complaint/Dispute Process</a:t>
            </a:r>
          </a:p>
          <a:p>
            <a:r>
              <a:rPr lang="en-US" dirty="0">
                <a:solidFill>
                  <a:srgbClr val="767679"/>
                </a:solidFill>
              </a:rPr>
              <a:t>Member Billing Restrictions</a:t>
            </a:r>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67</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789C0617-05ED-44B3-821F-68CD788707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7356837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A402-0BDB-42FF-A393-A535D5CD94BA}"/>
              </a:ext>
            </a:extLst>
          </p:cNvPr>
          <p:cNvSpPr>
            <a:spLocks noGrp="1"/>
          </p:cNvSpPr>
          <p:nvPr>
            <p:ph type="title"/>
          </p:nvPr>
        </p:nvSpPr>
        <p:spPr/>
        <p:txBody>
          <a:bodyPr/>
          <a:lstStyle/>
          <a:p>
            <a:pPr lvl="1" algn="ctr"/>
            <a:r>
              <a:rPr lang="en-US" sz="3600" dirty="0">
                <a:solidFill>
                  <a:srgbClr val="0064A4"/>
                </a:solidFill>
                <a:latin typeface="+mj-lt"/>
              </a:rPr>
              <a:t>Claim Billing Procedures</a:t>
            </a:r>
          </a:p>
        </p:txBody>
      </p:sp>
      <p:sp>
        <p:nvSpPr>
          <p:cNvPr id="3" name="Content Placeholder 2">
            <a:extLst>
              <a:ext uri="{FF2B5EF4-FFF2-40B4-BE49-F238E27FC236}">
                <a16:creationId xmlns:a16="http://schemas.microsoft.com/office/drawing/2014/main" id="{09F01679-C819-4B19-9222-7A81FB43BEA9}"/>
              </a:ext>
            </a:extLst>
          </p:cNvPr>
          <p:cNvSpPr>
            <a:spLocks noGrp="1"/>
          </p:cNvSpPr>
          <p:nvPr>
            <p:ph idx="1"/>
          </p:nvPr>
        </p:nvSpPr>
        <p:spPr>
          <a:xfrm>
            <a:off x="304800" y="1600200"/>
            <a:ext cx="7772400" cy="5105400"/>
          </a:xfrm>
        </p:spPr>
        <p:txBody>
          <a:bodyPr>
            <a:noAutofit/>
          </a:bodyPr>
          <a:lstStyle/>
          <a:p>
            <a:pPr marL="0" marR="0" indent="0" algn="just">
              <a:lnSpc>
                <a:spcPct val="120000"/>
              </a:lnSpc>
              <a:spcBef>
                <a:spcPts val="0"/>
              </a:spcBef>
              <a:spcAft>
                <a:spcPts val="800"/>
              </a:spcAft>
              <a:buNone/>
              <a:tabLst>
                <a:tab pos="2393315" algn="l"/>
              </a:tabLst>
            </a:pPr>
            <a:r>
              <a:rPr lang="en-US" sz="1800" b="1" dirty="0">
                <a:effectLst/>
                <a:ea typeface="Calibri" panose="020F0502020204030204" pitchFamily="34" charset="0"/>
                <a:cs typeface="Times New Roman" panose="02020603050405020304" pitchFamily="18" charset="0"/>
              </a:rPr>
              <a:t>Providers must submit claims and encounters to CHA for ALL services. </a:t>
            </a:r>
          </a:p>
          <a:p>
            <a:pPr marL="0" indent="0" algn="just">
              <a:spcBef>
                <a:spcPts val="0"/>
              </a:spcBef>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Electronic Claim Submission</a:t>
            </a:r>
          </a:p>
          <a:p>
            <a:pPr marL="0" indent="0" algn="just">
              <a:spcBef>
                <a:spcPts val="0"/>
              </a:spcBef>
              <a:spcAft>
                <a:spcPts val="1800"/>
              </a:spcAft>
              <a:buNone/>
              <a:tabLst>
                <a:tab pos="2393315" algn="l"/>
              </a:tabLst>
            </a:pPr>
            <a:r>
              <a:rPr lang="en-US" sz="1800" dirty="0">
                <a:effectLst/>
                <a:ea typeface="Calibri" panose="020F0502020204030204" pitchFamily="34" charset="0"/>
                <a:cs typeface="Times New Roman" panose="02020603050405020304" pitchFamily="18" charset="0"/>
              </a:rPr>
              <a:t>Submit claims/encounters electronically via one of our contracted clearinghouses</a:t>
            </a:r>
          </a:p>
          <a:p>
            <a:pPr marL="0" indent="0" algn="just">
              <a:spcBef>
                <a:spcPts val="0"/>
              </a:spcBef>
              <a:spcAft>
                <a:spcPts val="1800"/>
              </a:spcAft>
              <a:buNone/>
              <a:tabLst>
                <a:tab pos="2393315" algn="l"/>
              </a:tabLst>
            </a:pPr>
            <a:endParaRPr lang="en-US" sz="1800" dirty="0">
              <a:ea typeface="Calibri" panose="020F0502020204030204" pitchFamily="34" charset="0"/>
              <a:cs typeface="Times New Roman" panose="02020603050405020304" pitchFamily="18" charset="0"/>
            </a:endParaRPr>
          </a:p>
          <a:p>
            <a:pPr marL="0" marR="0" indent="0" algn="just">
              <a:lnSpc>
                <a:spcPct val="120000"/>
              </a:lnSpc>
              <a:spcBef>
                <a:spcPts val="0"/>
              </a:spcBef>
              <a:spcAft>
                <a:spcPts val="800"/>
              </a:spcAft>
              <a:buNone/>
              <a:tabLst>
                <a:tab pos="2393315" algn="l"/>
              </a:tabLst>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Paper Claim Submission</a:t>
            </a:r>
          </a:p>
          <a:p>
            <a:pPr marL="0" marR="0" indent="0" algn="just">
              <a:spcBef>
                <a:spcPts val="0"/>
              </a:spcBef>
              <a:buNone/>
              <a:tabLst>
                <a:tab pos="2393315" algn="l"/>
              </a:tabLst>
            </a:pPr>
            <a:r>
              <a:rPr lang="en-US" sz="1800" dirty="0">
                <a:effectLst/>
                <a:ea typeface="Calibri" panose="020F0502020204030204" pitchFamily="34" charset="0"/>
                <a:cs typeface="Times New Roman" panose="02020603050405020304" pitchFamily="18" charset="0"/>
              </a:rPr>
              <a:t>If you must send a paper claim, send it to the following address:</a:t>
            </a:r>
          </a:p>
          <a:p>
            <a:pPr marL="0" indent="0" algn="just">
              <a:spcBef>
                <a:spcPts val="0"/>
              </a:spcBef>
              <a:buNone/>
              <a:tabLst>
                <a:tab pos="2393315" algn="l"/>
              </a:tabLst>
            </a:pPr>
            <a:endParaRPr lang="en-US" sz="1800" dirty="0">
              <a:effectLst/>
              <a:ea typeface="Calibri" panose="020F0502020204030204" pitchFamily="34" charset="0"/>
              <a:cs typeface="Times New Roman" panose="02020603050405020304" pitchFamily="18" charset="0"/>
            </a:endParaRPr>
          </a:p>
          <a:p>
            <a:pPr marL="0" indent="0" algn="just">
              <a:spcBef>
                <a:spcPts val="0"/>
              </a:spcBef>
              <a:buNone/>
              <a:tabLst>
                <a:tab pos="2393315" algn="l"/>
              </a:tabLst>
            </a:pPr>
            <a:endParaRPr lang="en-US" sz="1800" dirty="0">
              <a:ea typeface="Calibri" panose="020F0502020204030204" pitchFamily="34" charset="0"/>
              <a:cs typeface="Times New Roman" panose="02020603050405020304" pitchFamily="18" charset="0"/>
            </a:endParaRPr>
          </a:p>
          <a:p>
            <a:pPr marL="0" indent="0" algn="just">
              <a:spcBef>
                <a:spcPts val="0"/>
              </a:spcBef>
              <a:buNone/>
              <a:tabLst>
                <a:tab pos="2393315" algn="l"/>
              </a:tabLst>
            </a:pPr>
            <a:endParaRPr lang="en-US" sz="1800" dirty="0">
              <a:effectLst/>
              <a:ea typeface="Calibri" panose="020F0502020204030204" pitchFamily="34" charset="0"/>
              <a:cs typeface="Times New Roman" panose="02020603050405020304" pitchFamily="18" charset="0"/>
            </a:endParaRPr>
          </a:p>
          <a:p>
            <a:pPr marL="0" indent="0" algn="just">
              <a:spcBef>
                <a:spcPts val="0"/>
              </a:spcBef>
              <a:buNone/>
              <a:tabLst>
                <a:tab pos="2393315" algn="l"/>
              </a:tabLst>
            </a:pPr>
            <a:endParaRPr lang="en-US" sz="1800" dirty="0">
              <a:ea typeface="Calibri" panose="020F0502020204030204" pitchFamily="34" charset="0"/>
              <a:cs typeface="Times New Roman" panose="02020603050405020304" pitchFamily="18" charset="0"/>
            </a:endParaRPr>
          </a:p>
          <a:p>
            <a:pPr marL="0" indent="0" algn="just">
              <a:spcBef>
                <a:spcPts val="0"/>
              </a:spcBef>
              <a:buNone/>
              <a:tabLst>
                <a:tab pos="2393315" algn="l"/>
              </a:tabLst>
            </a:pPr>
            <a:endParaRPr lang="en-US" sz="1800" dirty="0">
              <a:effectLst/>
              <a:ea typeface="Calibri" panose="020F0502020204030204" pitchFamily="34" charset="0"/>
              <a:cs typeface="Times New Roman" panose="02020603050405020304" pitchFamily="18" charset="0"/>
            </a:endParaRPr>
          </a:p>
          <a:p>
            <a:pPr marL="0" indent="0" algn="just">
              <a:spcBef>
                <a:spcPts val="0"/>
              </a:spcBef>
              <a:buNone/>
              <a:tabLst>
                <a:tab pos="2393315" algn="l"/>
              </a:tabLst>
            </a:pPr>
            <a:r>
              <a:rPr lang="en-US" sz="1800" i="1" dirty="0">
                <a:effectLst/>
                <a:ea typeface="Calibri" panose="020F0502020204030204" pitchFamily="34" charset="0"/>
                <a:cs typeface="Times New Roman" panose="02020603050405020304" pitchFamily="18" charset="0"/>
              </a:rPr>
              <a:t>All claims that have attachments must be submitted via paper submissions</a:t>
            </a:r>
          </a:p>
          <a:p>
            <a:pPr marL="0" indent="0" algn="just">
              <a:spcBef>
                <a:spcPts val="0"/>
              </a:spcBef>
              <a:buNone/>
              <a:tabLst>
                <a:tab pos="2393315" algn="l"/>
              </a:tabLst>
            </a:pPr>
            <a:endParaRPr lang="en-US" sz="1800" dirty="0">
              <a:ea typeface="Calibri" panose="020F0502020204030204" pitchFamily="34" charset="0"/>
              <a:cs typeface="Times New Roman" panose="02020603050405020304" pitchFamily="18" charset="0"/>
            </a:endParaRPr>
          </a:p>
          <a:p>
            <a:pPr marL="0" indent="0" algn="just">
              <a:spcBef>
                <a:spcPts val="0"/>
              </a:spcBef>
              <a:buNone/>
              <a:tabLst>
                <a:tab pos="2393315" algn="l"/>
              </a:tabLst>
            </a:pPr>
            <a:r>
              <a:rPr lang="en-US" sz="1800" dirty="0">
                <a:effectLst/>
                <a:ea typeface="Calibri" panose="020F0502020204030204" pitchFamily="34" charset="0"/>
                <a:cs typeface="Times New Roman" panose="02020603050405020304" pitchFamily="18" charset="0"/>
              </a:rPr>
              <a:t>Electronic and paper claims must follow Medi-Cal billing guidelines. For more information, visit</a:t>
            </a:r>
            <a:r>
              <a:rPr lang="en-US" sz="1800" dirty="0">
                <a:solidFill>
                  <a:srgbClr val="2F62B3"/>
                </a:solidFill>
                <a:effectLst/>
                <a:ea typeface="Calibri" panose="020F0502020204030204" pitchFamily="34" charset="0"/>
                <a:cs typeface="Times New Roman" panose="02020603050405020304" pitchFamily="18" charset="0"/>
              </a:rPr>
              <a:t> </a:t>
            </a:r>
            <a:r>
              <a:rPr lang="en-US" sz="1800" u="sng" dirty="0">
                <a:solidFill>
                  <a:srgbClr val="036CB6"/>
                </a:solidFill>
                <a:effectLst/>
                <a:ea typeface="Calibri" panose="020F0502020204030204" pitchFamily="34" charset="0"/>
                <a:cs typeface="Times New Roman" panose="02020603050405020304" pitchFamily="18" charset="0"/>
                <a:hlinkClick r:id="rId3"/>
              </a:rPr>
              <a:t>www.medi-cal.ca.gov</a:t>
            </a:r>
            <a:r>
              <a:rPr lang="en-US" sz="1800" dirty="0">
                <a:effectLst/>
                <a:ea typeface="Calibri" panose="020F0502020204030204" pitchFamily="34"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15168E6A-9A69-47ED-94A5-85538513DA11}"/>
              </a:ext>
            </a:extLst>
          </p:cNvPr>
          <p:cNvSpPr>
            <a:spLocks noGrp="1"/>
          </p:cNvSpPr>
          <p:nvPr>
            <p:ph type="sldNum" sz="quarter" idx="12"/>
          </p:nvPr>
        </p:nvSpPr>
        <p:spPr/>
        <p:txBody>
          <a:bodyPr/>
          <a:lstStyle/>
          <a:p>
            <a:fld id="{839BD1D2-6DB2-408B-A2BF-D067DFF0EF98}" type="slidenum">
              <a:rPr lang="en-US" smtClean="0"/>
              <a:t>68</a:t>
            </a:fld>
            <a:endParaRPr lang="en-US" dirty="0"/>
          </a:p>
        </p:txBody>
      </p:sp>
      <p:graphicFrame>
        <p:nvGraphicFramePr>
          <p:cNvPr id="5" name="Table 4">
            <a:extLst>
              <a:ext uri="{FF2B5EF4-FFF2-40B4-BE49-F238E27FC236}">
                <a16:creationId xmlns:a16="http://schemas.microsoft.com/office/drawing/2014/main" id="{B1335255-41EA-46E5-8EBF-8C6EDDC29548}"/>
              </a:ext>
            </a:extLst>
          </p:cNvPr>
          <p:cNvGraphicFramePr>
            <a:graphicFrameLocks noGrp="1"/>
          </p:cNvGraphicFramePr>
          <p:nvPr>
            <p:extLst>
              <p:ext uri="{D42A27DB-BD31-4B8C-83A1-F6EECF244321}">
                <p14:modId xmlns:p14="http://schemas.microsoft.com/office/powerpoint/2010/main" val="4041125016"/>
              </p:ext>
            </p:extLst>
          </p:nvPr>
        </p:nvGraphicFramePr>
        <p:xfrm>
          <a:off x="527627" y="2628262"/>
          <a:ext cx="7479145" cy="1107738"/>
        </p:xfrm>
        <a:graphic>
          <a:graphicData uri="http://schemas.openxmlformats.org/drawingml/2006/table">
            <a:tbl>
              <a:tblPr firstRow="1" firstCol="1" bandRow="1">
                <a:tableStyleId>{5C22544A-7EE6-4342-B048-85BDC9FD1C3A}</a:tableStyleId>
              </a:tblPr>
              <a:tblGrid>
                <a:gridCol w="1782758">
                  <a:extLst>
                    <a:ext uri="{9D8B030D-6E8A-4147-A177-3AD203B41FA5}">
                      <a16:colId xmlns:a16="http://schemas.microsoft.com/office/drawing/2014/main" val="524535670"/>
                    </a:ext>
                  </a:extLst>
                </a:gridCol>
                <a:gridCol w="1520627">
                  <a:extLst>
                    <a:ext uri="{9D8B030D-6E8A-4147-A177-3AD203B41FA5}">
                      <a16:colId xmlns:a16="http://schemas.microsoft.com/office/drawing/2014/main" val="2995834460"/>
                    </a:ext>
                  </a:extLst>
                </a:gridCol>
                <a:gridCol w="1447800">
                  <a:extLst>
                    <a:ext uri="{9D8B030D-6E8A-4147-A177-3AD203B41FA5}">
                      <a16:colId xmlns:a16="http://schemas.microsoft.com/office/drawing/2014/main" val="321480186"/>
                    </a:ext>
                  </a:extLst>
                </a:gridCol>
                <a:gridCol w="2727960">
                  <a:extLst>
                    <a:ext uri="{9D8B030D-6E8A-4147-A177-3AD203B41FA5}">
                      <a16:colId xmlns:a16="http://schemas.microsoft.com/office/drawing/2014/main" val="4161124054"/>
                    </a:ext>
                  </a:extLst>
                </a:gridCol>
              </a:tblGrid>
              <a:tr h="295656">
                <a:tc>
                  <a:txBody>
                    <a:bodyPr/>
                    <a:lstStyle/>
                    <a:p>
                      <a:pPr marL="0" marR="0" algn="ctr">
                        <a:lnSpc>
                          <a:spcPct val="107000"/>
                        </a:lnSpc>
                        <a:spcBef>
                          <a:spcPts val="0"/>
                        </a:spcBef>
                        <a:spcAft>
                          <a:spcPts val="0"/>
                        </a:spcAft>
                      </a:pPr>
                      <a:r>
                        <a:rPr lang="en-US" sz="1600" u="sng" dirty="0">
                          <a:effectLst/>
                        </a:rPr>
                        <a:t>Vendor</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tc>
                <a:tc>
                  <a:txBody>
                    <a:bodyPr/>
                    <a:lstStyle/>
                    <a:p>
                      <a:pPr marL="0" marR="0" algn="ctr">
                        <a:lnSpc>
                          <a:spcPct val="107000"/>
                        </a:lnSpc>
                        <a:spcBef>
                          <a:spcPts val="0"/>
                        </a:spcBef>
                        <a:spcAft>
                          <a:spcPts val="0"/>
                        </a:spcAft>
                      </a:pPr>
                      <a:r>
                        <a:rPr lang="en-US" sz="1600" u="sng" dirty="0">
                          <a:effectLst/>
                        </a:rPr>
                        <a:t>Payer ID</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tc>
                <a:tc>
                  <a:txBody>
                    <a:bodyPr/>
                    <a:lstStyle/>
                    <a:p>
                      <a:pPr marL="0" marR="0" algn="ctr">
                        <a:lnSpc>
                          <a:spcPct val="107000"/>
                        </a:lnSpc>
                        <a:spcBef>
                          <a:spcPts val="0"/>
                        </a:spcBef>
                        <a:spcAft>
                          <a:spcPts val="0"/>
                        </a:spcAft>
                      </a:pPr>
                      <a:r>
                        <a:rPr lang="en-US" sz="1600" u="sng" dirty="0">
                          <a:effectLst/>
                        </a:rPr>
                        <a:t>Contact</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tc>
                <a:tc>
                  <a:txBody>
                    <a:bodyPr/>
                    <a:lstStyle/>
                    <a:p>
                      <a:pPr marL="0" marR="0" algn="ctr">
                        <a:lnSpc>
                          <a:spcPct val="107000"/>
                        </a:lnSpc>
                        <a:spcBef>
                          <a:spcPts val="0"/>
                        </a:spcBef>
                        <a:spcAft>
                          <a:spcPts val="0"/>
                        </a:spcAft>
                      </a:pPr>
                      <a:r>
                        <a:rPr lang="en-US" sz="1600" u="sng">
                          <a:effectLst/>
                        </a:rPr>
                        <a:t>Website</a:t>
                      </a:r>
                      <a:endParaRPr lang="en-US" sz="160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tc>
                <a:extLst>
                  <a:ext uri="{0D108BD9-81ED-4DB2-BD59-A6C34878D82A}">
                    <a16:rowId xmlns:a16="http://schemas.microsoft.com/office/drawing/2014/main" val="1434289503"/>
                  </a:ext>
                </a:extLst>
              </a:tr>
              <a:tr h="271272">
                <a:tc>
                  <a:txBody>
                    <a:bodyPr/>
                    <a:lstStyle/>
                    <a:p>
                      <a:pPr marL="0" marR="0">
                        <a:lnSpc>
                          <a:spcPct val="107000"/>
                        </a:lnSpc>
                        <a:spcBef>
                          <a:spcPts val="0"/>
                        </a:spcBef>
                        <a:spcAft>
                          <a:spcPts val="0"/>
                        </a:spcAft>
                      </a:pPr>
                      <a:r>
                        <a:rPr lang="en-US" sz="1600" dirty="0">
                          <a:effectLst/>
                        </a:rPr>
                        <a:t>Office Ally</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tc>
                  <a:txBody>
                    <a:bodyPr/>
                    <a:lstStyle/>
                    <a:p>
                      <a:pPr marL="0" marR="0">
                        <a:lnSpc>
                          <a:spcPct val="107000"/>
                        </a:lnSpc>
                        <a:spcBef>
                          <a:spcPts val="0"/>
                        </a:spcBef>
                        <a:spcAft>
                          <a:spcPts val="0"/>
                        </a:spcAft>
                      </a:pPr>
                      <a:r>
                        <a:rPr lang="en-US" sz="1600" dirty="0">
                          <a:effectLst/>
                        </a:rPr>
                        <a:t>CHOC1</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tc>
                  <a:txBody>
                    <a:bodyPr/>
                    <a:lstStyle/>
                    <a:p>
                      <a:pPr marL="0" marR="0">
                        <a:lnSpc>
                          <a:spcPct val="107000"/>
                        </a:lnSpc>
                        <a:spcBef>
                          <a:spcPts val="0"/>
                        </a:spcBef>
                        <a:spcAft>
                          <a:spcPts val="0"/>
                        </a:spcAft>
                      </a:pPr>
                      <a:r>
                        <a:rPr lang="en-US" sz="1600" dirty="0">
                          <a:effectLst/>
                        </a:rPr>
                        <a:t>(866) 575-4120</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tc>
                  <a:txBody>
                    <a:bodyPr/>
                    <a:lstStyle/>
                    <a:p>
                      <a:pPr marL="0" marR="0" algn="ctr">
                        <a:lnSpc>
                          <a:spcPct val="107000"/>
                        </a:lnSpc>
                        <a:spcBef>
                          <a:spcPts val="0"/>
                        </a:spcBef>
                        <a:spcAft>
                          <a:spcPts val="0"/>
                        </a:spcAft>
                      </a:pPr>
                      <a:r>
                        <a:rPr lang="en-US" sz="1600" u="sng">
                          <a:effectLst/>
                        </a:rPr>
                        <a:t>www.officeally.com</a:t>
                      </a:r>
                      <a:endParaRPr lang="en-US" sz="160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extLst>
                  <a:ext uri="{0D108BD9-81ED-4DB2-BD59-A6C34878D82A}">
                    <a16:rowId xmlns:a16="http://schemas.microsoft.com/office/drawing/2014/main" val="912902780"/>
                  </a:ext>
                </a:extLst>
              </a:tr>
              <a:tr h="271272">
                <a:tc>
                  <a:txBody>
                    <a:bodyPr/>
                    <a:lstStyle/>
                    <a:p>
                      <a:pPr marL="0" marR="0">
                        <a:lnSpc>
                          <a:spcPct val="107000"/>
                        </a:lnSpc>
                        <a:spcBef>
                          <a:spcPts val="0"/>
                        </a:spcBef>
                        <a:spcAft>
                          <a:spcPts val="0"/>
                        </a:spcAft>
                      </a:pPr>
                      <a:r>
                        <a:rPr lang="en-US" sz="1600" dirty="0">
                          <a:effectLst/>
                        </a:rPr>
                        <a:t>Change Healthcare</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tc>
                  <a:txBody>
                    <a:bodyPr/>
                    <a:lstStyle/>
                    <a:p>
                      <a:pPr marL="0" marR="0">
                        <a:lnSpc>
                          <a:spcPct val="107000"/>
                        </a:lnSpc>
                        <a:spcBef>
                          <a:spcPts val="0"/>
                        </a:spcBef>
                        <a:spcAft>
                          <a:spcPts val="0"/>
                        </a:spcAft>
                      </a:pPr>
                      <a:r>
                        <a:rPr lang="en-US" sz="1600" dirty="0">
                          <a:effectLst/>
                        </a:rPr>
                        <a:t>33065 or SCH01</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tc>
                  <a:txBody>
                    <a:bodyPr/>
                    <a:lstStyle/>
                    <a:p>
                      <a:pPr marL="0" marR="0">
                        <a:lnSpc>
                          <a:spcPct val="107000"/>
                        </a:lnSpc>
                        <a:spcBef>
                          <a:spcPts val="0"/>
                        </a:spcBef>
                        <a:spcAft>
                          <a:spcPts val="0"/>
                        </a:spcAft>
                      </a:pPr>
                      <a:r>
                        <a:rPr lang="en-US" sz="1600" dirty="0">
                          <a:effectLst/>
                        </a:rPr>
                        <a:t>(866) 363-3361</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tc>
                  <a:txBody>
                    <a:bodyPr/>
                    <a:lstStyle/>
                    <a:p>
                      <a:pPr marL="0" marR="0" algn="ctr">
                        <a:lnSpc>
                          <a:spcPct val="107000"/>
                        </a:lnSpc>
                        <a:spcBef>
                          <a:spcPts val="0"/>
                        </a:spcBef>
                        <a:spcAft>
                          <a:spcPts val="0"/>
                        </a:spcAft>
                      </a:pPr>
                      <a:r>
                        <a:rPr lang="en-US" sz="1600" u="sng" dirty="0">
                          <a:effectLst/>
                        </a:rPr>
                        <a:t>www.changehealthcare.com</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68899" marR="68899" marT="60512" marB="60512" anchor="ctr"/>
                </a:tc>
                <a:extLst>
                  <a:ext uri="{0D108BD9-81ED-4DB2-BD59-A6C34878D82A}">
                    <a16:rowId xmlns:a16="http://schemas.microsoft.com/office/drawing/2014/main" val="938988789"/>
                  </a:ext>
                </a:extLst>
              </a:tr>
            </a:tbl>
          </a:graphicData>
        </a:graphic>
      </p:graphicFrame>
      <p:pic>
        <p:nvPicPr>
          <p:cNvPr id="6" name="Graphic 5" descr="Caret Up with solid fill">
            <a:hlinkClick r:id="rId4" action="ppaction://hlinksldjump"/>
            <a:extLst>
              <a:ext uri="{FF2B5EF4-FFF2-40B4-BE49-F238E27FC236}">
                <a16:creationId xmlns:a16="http://schemas.microsoft.com/office/drawing/2014/main" id="{33CD9448-9888-4833-B67D-5174D0DDD5A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graphicFrame>
        <p:nvGraphicFramePr>
          <p:cNvPr id="7" name="Table 7">
            <a:extLst>
              <a:ext uri="{FF2B5EF4-FFF2-40B4-BE49-F238E27FC236}">
                <a16:creationId xmlns:a16="http://schemas.microsoft.com/office/drawing/2014/main" id="{440E45F4-8658-40BF-B0E4-ECC3E4B3E1B2}"/>
              </a:ext>
            </a:extLst>
          </p:cNvPr>
          <p:cNvGraphicFramePr>
            <a:graphicFrameLocks noGrp="1"/>
          </p:cNvGraphicFramePr>
          <p:nvPr>
            <p:extLst>
              <p:ext uri="{D42A27DB-BD31-4B8C-83A1-F6EECF244321}">
                <p14:modId xmlns:p14="http://schemas.microsoft.com/office/powerpoint/2010/main" val="2095011807"/>
              </p:ext>
            </p:extLst>
          </p:nvPr>
        </p:nvGraphicFramePr>
        <p:xfrm>
          <a:off x="527627" y="4343400"/>
          <a:ext cx="7479146" cy="1325880"/>
        </p:xfrm>
        <a:graphic>
          <a:graphicData uri="http://schemas.openxmlformats.org/drawingml/2006/table">
            <a:tbl>
              <a:tblPr firstRow="1" bandRow="1">
                <a:tableStyleId>{5C22544A-7EE6-4342-B048-85BDC9FD1C3A}</a:tableStyleId>
              </a:tblPr>
              <a:tblGrid>
                <a:gridCol w="3739573">
                  <a:extLst>
                    <a:ext uri="{9D8B030D-6E8A-4147-A177-3AD203B41FA5}">
                      <a16:colId xmlns:a16="http://schemas.microsoft.com/office/drawing/2014/main" val="4183041049"/>
                    </a:ext>
                  </a:extLst>
                </a:gridCol>
                <a:gridCol w="3739573">
                  <a:extLst>
                    <a:ext uri="{9D8B030D-6E8A-4147-A177-3AD203B41FA5}">
                      <a16:colId xmlns:a16="http://schemas.microsoft.com/office/drawing/2014/main" val="363109444"/>
                    </a:ext>
                  </a:extLst>
                </a:gridCol>
              </a:tblGrid>
              <a:tr h="1325880">
                <a:tc>
                  <a:txBody>
                    <a:bodyPr/>
                    <a:lstStyle/>
                    <a:p>
                      <a:r>
                        <a:rPr lang="en-US" sz="1600" b="0" dirty="0">
                          <a:solidFill>
                            <a:sysClr val="windowText" lastClr="000000"/>
                          </a:solidFill>
                        </a:rPr>
                        <a:t>Via Mail:</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Rady Children’s Hospital – San Diego</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Attn: CHOC/CPN Claims</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P.O. Box 1598</a:t>
                      </a:r>
                    </a:p>
                    <a:p>
                      <a:pPr marL="228600" marR="0" indent="0" algn="just">
                        <a:spcBef>
                          <a:spcPts val="0"/>
                        </a:spcBef>
                        <a:spcAft>
                          <a:spcPts val="120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Orange, CA 92856</a:t>
                      </a:r>
                      <a:endParaRPr lang="en-US" sz="160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ysClr val="windowText" lastClr="000000"/>
                          </a:solidFill>
                        </a:rPr>
                        <a:t>Via Physical Delivery:</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Rady Children’s Hospital – San Diego</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Attn: CHOC/CPN Claims</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5898 Copley Dr., Suite 307</a:t>
                      </a:r>
                    </a:p>
                    <a:p>
                      <a:pPr marL="228600" marR="0" indent="0" algn="just">
                        <a:spcBef>
                          <a:spcPts val="0"/>
                        </a:spcBef>
                        <a:spcAft>
                          <a:spcPts val="0"/>
                        </a:spcAft>
                        <a:buNone/>
                        <a:tabLst>
                          <a:tab pos="2393315" algn="l"/>
                        </a:tabLst>
                      </a:pPr>
                      <a:r>
                        <a:rPr lang="en-US" sz="1600" b="0" dirty="0">
                          <a:solidFill>
                            <a:schemeClr val="tx1"/>
                          </a:solidFill>
                          <a:effectLst/>
                          <a:ea typeface="Calibri" panose="020F0502020204030204" pitchFamily="34" charset="0"/>
                          <a:cs typeface="Times New Roman" panose="02020603050405020304" pitchFamily="18" charset="0"/>
                        </a:rPr>
                        <a:t>San Diego, CA 92111</a:t>
                      </a:r>
                      <a:endParaRPr lang="en-US" sz="1600" b="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1548725"/>
                  </a:ext>
                </a:extLst>
              </a:tr>
            </a:tbl>
          </a:graphicData>
        </a:graphic>
      </p:graphicFrame>
    </p:spTree>
    <p:extLst>
      <p:ext uri="{BB962C8B-B14F-4D97-AF65-F5344CB8AC3E}">
        <p14:creationId xmlns:p14="http://schemas.microsoft.com/office/powerpoint/2010/main" val="33699466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A402-0BDB-42FF-A393-A535D5CD94BA}"/>
              </a:ext>
            </a:extLst>
          </p:cNvPr>
          <p:cNvSpPr>
            <a:spLocks noGrp="1"/>
          </p:cNvSpPr>
          <p:nvPr>
            <p:ph type="title"/>
          </p:nvPr>
        </p:nvSpPr>
        <p:spPr/>
        <p:txBody>
          <a:bodyPr/>
          <a:lstStyle/>
          <a:p>
            <a:pPr lvl="1" algn="ctr"/>
            <a:r>
              <a:rPr lang="en-US" sz="3600" dirty="0">
                <a:solidFill>
                  <a:srgbClr val="0064A4"/>
                </a:solidFill>
                <a:latin typeface="+mj-lt"/>
              </a:rPr>
              <a:t>Claim Billing Procedures</a:t>
            </a:r>
          </a:p>
        </p:txBody>
      </p:sp>
      <p:sp>
        <p:nvSpPr>
          <p:cNvPr id="3" name="Content Placeholder 2">
            <a:extLst>
              <a:ext uri="{FF2B5EF4-FFF2-40B4-BE49-F238E27FC236}">
                <a16:creationId xmlns:a16="http://schemas.microsoft.com/office/drawing/2014/main" id="{09F01679-C819-4B19-9222-7A81FB43BEA9}"/>
              </a:ext>
            </a:extLst>
          </p:cNvPr>
          <p:cNvSpPr>
            <a:spLocks noGrp="1"/>
          </p:cNvSpPr>
          <p:nvPr>
            <p:ph idx="1"/>
          </p:nvPr>
        </p:nvSpPr>
        <p:spPr>
          <a:xfrm>
            <a:off x="304800" y="1600200"/>
            <a:ext cx="7772400" cy="5105400"/>
          </a:xfrm>
        </p:spPr>
        <p:txBody>
          <a:bodyPr>
            <a:normAutofit/>
          </a:bodyPr>
          <a:lstStyle/>
          <a:p>
            <a:pPr marL="0" marR="0" indent="0" algn="just">
              <a:lnSpc>
                <a:spcPct val="110000"/>
              </a:lnSpc>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Timely Filing</a:t>
            </a:r>
          </a:p>
          <a:p>
            <a:pPr marL="0" marR="0" indent="0" algn="just">
              <a:lnSpc>
                <a:spcPct val="110000"/>
              </a:lnSpc>
              <a:spcBef>
                <a:spcPts val="0"/>
              </a:spcBef>
              <a:spcAft>
                <a:spcPts val="600"/>
              </a:spcAft>
              <a:buNone/>
              <a:tabLst>
                <a:tab pos="2393315" algn="l"/>
              </a:tabLst>
            </a:pPr>
            <a:r>
              <a:rPr lang="en-US" sz="1800" dirty="0">
                <a:effectLst/>
                <a:ea typeface="Calibri" panose="020F0502020204030204" pitchFamily="34" charset="0"/>
                <a:cs typeface="Times New Roman" panose="02020603050405020304" pitchFamily="18" charset="0"/>
              </a:rPr>
              <a:t>File a claim on an electronic or paper form within </a:t>
            </a:r>
            <a:r>
              <a:rPr lang="en-US" sz="1800" b="1" dirty="0">
                <a:effectLst/>
                <a:ea typeface="Calibri" panose="020F0502020204030204" pitchFamily="34" charset="0"/>
                <a:cs typeface="Times New Roman" panose="02020603050405020304" pitchFamily="18" charset="0"/>
              </a:rPr>
              <a:t>90 calendar days</a:t>
            </a:r>
            <a:r>
              <a:rPr lang="en-US" sz="1800" dirty="0">
                <a:effectLst/>
                <a:ea typeface="Calibri" panose="020F0502020204030204" pitchFamily="34" charset="0"/>
                <a:cs typeface="Times New Roman" panose="02020603050405020304" pitchFamily="18" charset="0"/>
              </a:rPr>
              <a:t> of the date of service, unless otherwise specified by your contract. Failure to follow these guidelines may result in denial and nonpayment. (Non-contracted providers are subject to Medi-Cal billing guidelines.)</a:t>
            </a:r>
            <a:endParaRPr lang="en-US" sz="1800" dirty="0"/>
          </a:p>
          <a:p>
            <a:pPr marL="228600" marR="0" algn="just">
              <a:lnSpc>
                <a:spcPct val="110000"/>
              </a:lnSpc>
              <a:spcBef>
                <a:spcPts val="0"/>
              </a:spcBef>
              <a:spcAft>
                <a:spcPts val="600"/>
              </a:spcAft>
              <a:buNone/>
              <a:tabLst>
                <a:tab pos="2393315" algn="l"/>
              </a:tabLst>
            </a:pPr>
            <a:endParaRPr lang="en-US" sz="1800" b="1" dirty="0">
              <a:solidFill>
                <a:schemeClr val="tx2"/>
              </a:solidFill>
              <a:effectLst/>
              <a:ea typeface="Calibri" panose="020F0502020204030204" pitchFamily="34" charset="0"/>
              <a:cs typeface="Times New Roman" panose="02020603050405020304" pitchFamily="18" charset="0"/>
            </a:endParaRPr>
          </a:p>
          <a:p>
            <a:pPr marL="228600" marR="0" algn="just">
              <a:lnSpc>
                <a:spcPct val="110000"/>
              </a:lnSpc>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Processing Time</a:t>
            </a:r>
          </a:p>
          <a:p>
            <a:pPr marL="0" marR="0" indent="0" algn="just">
              <a:lnSpc>
                <a:spcPct val="110000"/>
              </a:lnSpc>
              <a:spcBef>
                <a:spcPts val="0"/>
              </a:spcBef>
              <a:spcAft>
                <a:spcPts val="600"/>
              </a:spcAft>
              <a:buNone/>
              <a:tabLst>
                <a:tab pos="2393315" algn="l"/>
              </a:tabLst>
            </a:pPr>
            <a:r>
              <a:rPr lang="en-US" sz="1800" dirty="0">
                <a:effectLst/>
                <a:ea typeface="Calibri" panose="020F0502020204030204" pitchFamily="34" charset="0"/>
                <a:cs typeface="Times New Roman" panose="02020603050405020304" pitchFamily="18" charset="0"/>
              </a:rPr>
              <a:t>The standard processing time for a claim is 30 calendar days from the date CHA receives the claim.</a:t>
            </a:r>
          </a:p>
          <a:p>
            <a:pPr marL="0" marR="0" indent="0" algn="just">
              <a:lnSpc>
                <a:spcPct val="110000"/>
              </a:lnSpc>
              <a:spcBef>
                <a:spcPts val="0"/>
              </a:spcBef>
              <a:spcAft>
                <a:spcPts val="600"/>
              </a:spcAft>
              <a:buNone/>
              <a:tabLst>
                <a:tab pos="2393315" algn="l"/>
              </a:tabLst>
            </a:pPr>
            <a:endParaRPr lang="en-US" sz="1800" dirty="0">
              <a:effectLst/>
              <a:ea typeface="Calibri" panose="020F0502020204030204" pitchFamily="34" charset="0"/>
              <a:cs typeface="Times New Roman" panose="02020603050405020304" pitchFamily="18" charset="0"/>
            </a:endParaRPr>
          </a:p>
          <a:p>
            <a:pPr marL="228600" marR="0" algn="just">
              <a:lnSpc>
                <a:spcPct val="110000"/>
              </a:lnSpc>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Status Updates</a:t>
            </a:r>
          </a:p>
          <a:p>
            <a:pPr marL="228600" marR="0" algn="just">
              <a:lnSpc>
                <a:spcPct val="110000"/>
              </a:lnSpc>
              <a:spcBef>
                <a:spcPts val="0"/>
              </a:spcBef>
              <a:spcAft>
                <a:spcPts val="600"/>
              </a:spcAft>
              <a:buNone/>
              <a:tabLst>
                <a:tab pos="2393315" algn="l"/>
              </a:tabLst>
            </a:pPr>
            <a:r>
              <a:rPr lang="en-US" sz="1800" dirty="0">
                <a:effectLst/>
                <a:ea typeface="Calibri" panose="020F0502020204030204" pitchFamily="34" charset="0"/>
                <a:cs typeface="Times New Roman" panose="02020603050405020304" pitchFamily="18" charset="0"/>
              </a:rPr>
              <a:t>To check claim status: </a:t>
            </a:r>
          </a:p>
          <a:p>
            <a:pPr marL="228600" marR="0" lvl="0" algn="just">
              <a:lnSpc>
                <a:spcPct val="110000"/>
              </a:lnSpc>
              <a:spcBef>
                <a:spcPts val="0"/>
              </a:spcBef>
              <a:spcAft>
                <a:spcPts val="600"/>
              </a:spcAft>
              <a:buNone/>
              <a:tabLst>
                <a:tab pos="2393315" algn="l"/>
              </a:tabLst>
            </a:pPr>
            <a:r>
              <a:rPr lang="en-US" sz="1800" b="1" dirty="0">
                <a:effectLst/>
                <a:ea typeface="Times New Roman" panose="02020603050405020304" pitchFamily="18" charset="0"/>
                <a:cs typeface="Times New Roman" panose="02020603050405020304" pitchFamily="18" charset="0"/>
              </a:rPr>
              <a:t>Online</a:t>
            </a:r>
            <a:r>
              <a:rPr lang="en-US" sz="1800" dirty="0">
                <a:effectLst/>
                <a:ea typeface="Times New Roman" panose="02020603050405020304" pitchFamily="18" charset="0"/>
                <a:cs typeface="Times New Roman" panose="02020603050405020304" pitchFamily="18" charset="0"/>
              </a:rPr>
              <a:t>: Go to </a:t>
            </a:r>
            <a:r>
              <a:rPr lang="en-US" sz="1800" dirty="0" err="1">
                <a:effectLst/>
                <a:ea typeface="Times New Roman" panose="02020603050405020304" pitchFamily="18" charset="0"/>
                <a:cs typeface="Times New Roman" panose="02020603050405020304" pitchFamily="18" charset="0"/>
              </a:rPr>
              <a:t>EZNet</a:t>
            </a:r>
            <a:r>
              <a:rPr lang="en-US" sz="1800" dirty="0">
                <a:effectLst/>
                <a:ea typeface="Times New Roman" panose="02020603050405020304" pitchFamily="18" charset="0"/>
                <a:cs typeface="Times New Roman" panose="02020603050405020304" pitchFamily="18" charset="0"/>
              </a:rPr>
              <a:t> at </a:t>
            </a:r>
            <a:r>
              <a:rPr lang="en-US" sz="1800" u="sng" dirty="0">
                <a:solidFill>
                  <a:srgbClr val="036CB6"/>
                </a:solidFill>
                <a:effectLst/>
                <a:ea typeface="Times New Roman" panose="02020603050405020304" pitchFamily="18" charset="0"/>
                <a:cs typeface="Times New Roman" panose="02020603050405020304" pitchFamily="18" charset="0"/>
                <a:hlinkClick r:id="rId2"/>
              </a:rPr>
              <a:t>https://eznet.rchsd.org/</a:t>
            </a:r>
            <a:endParaRPr lang="en-US" sz="1800" u="sng" dirty="0">
              <a:solidFill>
                <a:srgbClr val="036CB6"/>
              </a:solidFill>
              <a:effectLst/>
              <a:ea typeface="Times New Roman" panose="02020603050405020304" pitchFamily="18" charset="0"/>
              <a:cs typeface="Times New Roman" panose="02020603050405020304" pitchFamily="18" charset="0"/>
            </a:endParaRPr>
          </a:p>
          <a:p>
            <a:pPr marL="228600" marR="0" lvl="0" algn="just">
              <a:lnSpc>
                <a:spcPct val="110000"/>
              </a:lnSpc>
              <a:spcBef>
                <a:spcPts val="0"/>
              </a:spcBef>
              <a:spcAft>
                <a:spcPts val="600"/>
              </a:spcAft>
              <a:buNone/>
              <a:tabLst>
                <a:tab pos="2393315" algn="l"/>
              </a:tabLst>
            </a:pPr>
            <a:r>
              <a:rPr lang="en-US" sz="1800" b="1" dirty="0">
                <a:effectLst/>
                <a:ea typeface="Times New Roman" panose="02020603050405020304" pitchFamily="18" charset="0"/>
                <a:cs typeface="Times New Roman" panose="02020603050405020304" pitchFamily="18" charset="0"/>
              </a:rPr>
              <a:t>Phone</a:t>
            </a:r>
            <a:r>
              <a:rPr lang="en-US" sz="1800" dirty="0">
                <a:effectLst/>
                <a:ea typeface="Times New Roman" panose="02020603050405020304" pitchFamily="18" charset="0"/>
                <a:cs typeface="Times New Roman" panose="02020603050405020304" pitchFamily="18" charset="0"/>
              </a:rPr>
              <a:t>: Contact the Claims Department at (800) 387-1103, Option 1</a:t>
            </a:r>
          </a:p>
          <a:p>
            <a:pPr marL="0" indent="0">
              <a:spcBef>
                <a:spcPts val="0"/>
              </a:spcBef>
              <a:spcAft>
                <a:spcPts val="1800"/>
              </a:spcAft>
              <a:buNone/>
              <a:tabLst>
                <a:tab pos="2393315" algn="l"/>
              </a:tabLst>
            </a:pPr>
            <a:endParaRPr lang="en-US" sz="1700" dirty="0">
              <a:effectLst/>
              <a:ea typeface="Calibri" panose="020F0502020204030204" pitchFamily="34" charset="0"/>
              <a:cs typeface="Times New Roman" panose="02020603050405020304" pitchFamily="18" charset="0"/>
            </a:endParaRPr>
          </a:p>
          <a:p>
            <a:pPr marL="114300" indent="0">
              <a:buNone/>
            </a:pPr>
            <a:endParaRPr lang="en-US" dirty="0"/>
          </a:p>
        </p:txBody>
      </p:sp>
      <p:sp>
        <p:nvSpPr>
          <p:cNvPr id="4" name="Slide Number Placeholder 3">
            <a:extLst>
              <a:ext uri="{FF2B5EF4-FFF2-40B4-BE49-F238E27FC236}">
                <a16:creationId xmlns:a16="http://schemas.microsoft.com/office/drawing/2014/main" id="{15168E6A-9A69-47ED-94A5-85538513DA11}"/>
              </a:ext>
            </a:extLst>
          </p:cNvPr>
          <p:cNvSpPr>
            <a:spLocks noGrp="1"/>
          </p:cNvSpPr>
          <p:nvPr>
            <p:ph type="sldNum" sz="quarter" idx="12"/>
          </p:nvPr>
        </p:nvSpPr>
        <p:spPr/>
        <p:txBody>
          <a:bodyPr/>
          <a:lstStyle/>
          <a:p>
            <a:fld id="{839BD1D2-6DB2-408B-A2BF-D067DFF0EF98}" type="slidenum">
              <a:rPr lang="en-US" smtClean="0"/>
              <a:t>69</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C20D91E0-328F-406D-B5DE-7931769F587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54675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BDB3-9DF7-48B1-ADCF-18CB652DABAF}"/>
              </a:ext>
            </a:extLst>
          </p:cNvPr>
          <p:cNvSpPr>
            <a:spLocks noGrp="1"/>
          </p:cNvSpPr>
          <p:nvPr>
            <p:ph type="title"/>
          </p:nvPr>
        </p:nvSpPr>
        <p:spPr/>
        <p:txBody>
          <a:bodyPr/>
          <a:lstStyle/>
          <a:p>
            <a:pPr algn="ctr"/>
            <a:r>
              <a:rPr lang="en-US" sz="3600" dirty="0">
                <a:solidFill>
                  <a:srgbClr val="0064A4"/>
                </a:solidFill>
              </a:rPr>
              <a:t>Covered Services</a:t>
            </a:r>
          </a:p>
        </p:txBody>
      </p:sp>
      <p:sp>
        <p:nvSpPr>
          <p:cNvPr id="3" name="Content Placeholder 2">
            <a:extLst>
              <a:ext uri="{FF2B5EF4-FFF2-40B4-BE49-F238E27FC236}">
                <a16:creationId xmlns:a16="http://schemas.microsoft.com/office/drawing/2014/main" id="{B52C1310-C077-4421-B58C-D128E717425A}"/>
              </a:ext>
            </a:extLst>
          </p:cNvPr>
          <p:cNvSpPr>
            <a:spLocks noGrp="1"/>
          </p:cNvSpPr>
          <p:nvPr>
            <p:ph idx="1"/>
          </p:nvPr>
        </p:nvSpPr>
        <p:spPr/>
        <p:txBody>
          <a:bodyPr>
            <a:normAutofit/>
          </a:bodyPr>
          <a:lstStyle/>
          <a:p>
            <a:pPr marL="0" marR="0" indent="0">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Overview</a:t>
            </a:r>
          </a:p>
          <a:p>
            <a:pPr marL="0" marR="0" indent="0" algn="just">
              <a:spcBef>
                <a:spcPts val="0"/>
              </a:spcBef>
              <a:spcAft>
                <a:spcPts val="600"/>
              </a:spcAft>
              <a:buNone/>
            </a:pPr>
            <a:r>
              <a:rPr lang="en-US" sz="1800" b="0" i="0" dirty="0">
                <a:effectLst/>
              </a:rPr>
              <a:t>“Covered Services” refers to those medically necessary items and services available to a member. These services include Medi-Cal covered services and optional Medi-Cal services administered by CalOptima Health, as well as Medi-Cal covered services not administered by CalOptima Health. </a:t>
            </a:r>
          </a:p>
          <a:p>
            <a:pPr marL="0" marR="0" indent="0" algn="just">
              <a:spcBef>
                <a:spcPts val="0"/>
              </a:spcBef>
              <a:spcAft>
                <a:spcPts val="600"/>
              </a:spcAft>
              <a:buNone/>
            </a:pPr>
            <a:endParaRPr lang="en-US" sz="1800" dirty="0">
              <a:ea typeface="Calibri" panose="020F0502020204030204" pitchFamily="34" charset="0"/>
              <a:cs typeface="Times New Roman" panose="02020603050405020304" pitchFamily="18" charset="0"/>
            </a:endParaRPr>
          </a:p>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For more information about Medi-Cal covered services, please follow the link: </a:t>
            </a:r>
            <a:r>
              <a:rPr lang="en-US" sz="1800" dirty="0">
                <a:hlinkClick r:id="rId3"/>
              </a:rPr>
              <a:t>Medi-Cal Providers</a:t>
            </a:r>
            <a:endParaRPr lang="en-US" sz="1800" dirty="0">
              <a:effectLst/>
              <a:ea typeface="Calibri" panose="020F0502020204030204" pitchFamily="34" charset="0"/>
              <a:cs typeface="Times New Roman" panose="02020603050405020304" pitchFamily="18" charset="0"/>
            </a:endParaRPr>
          </a:p>
          <a:p>
            <a:pPr marL="114300" indent="0">
              <a:buNone/>
            </a:pPr>
            <a:endParaRPr lang="en-US" sz="1800" dirty="0"/>
          </a:p>
        </p:txBody>
      </p:sp>
      <p:sp>
        <p:nvSpPr>
          <p:cNvPr id="4" name="Slide Number Placeholder 3">
            <a:extLst>
              <a:ext uri="{FF2B5EF4-FFF2-40B4-BE49-F238E27FC236}">
                <a16:creationId xmlns:a16="http://schemas.microsoft.com/office/drawing/2014/main" id="{26A6D1E9-2BDB-4E2F-BB8F-A723695486F1}"/>
              </a:ext>
            </a:extLst>
          </p:cNvPr>
          <p:cNvSpPr>
            <a:spLocks noGrp="1"/>
          </p:cNvSpPr>
          <p:nvPr>
            <p:ph type="sldNum" sz="quarter" idx="12"/>
          </p:nvPr>
        </p:nvSpPr>
        <p:spPr/>
        <p:txBody>
          <a:bodyPr/>
          <a:lstStyle/>
          <a:p>
            <a:fld id="{839BD1D2-6DB2-408B-A2BF-D067DFF0EF98}" type="slidenum">
              <a:rPr lang="en-US" smtClean="0"/>
              <a:t>7</a:t>
            </a:fld>
            <a:endParaRPr lang="en-US" dirty="0"/>
          </a:p>
        </p:txBody>
      </p:sp>
      <p:pic>
        <p:nvPicPr>
          <p:cNvPr id="5" name="Graphic 4" descr="Caret Up with solid fill">
            <a:hlinkClick r:id="rId4" action="ppaction://hlinksldjump"/>
            <a:extLst>
              <a:ext uri="{FF2B5EF4-FFF2-40B4-BE49-F238E27FC236}">
                <a16:creationId xmlns:a16="http://schemas.microsoft.com/office/drawing/2014/main" id="{6F33AA72-097D-4FF5-9E32-40F6BACE1FB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5611588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A402-0BDB-42FF-A393-A535D5CD94BA}"/>
              </a:ext>
            </a:extLst>
          </p:cNvPr>
          <p:cNvSpPr>
            <a:spLocks noGrp="1"/>
          </p:cNvSpPr>
          <p:nvPr>
            <p:ph type="title"/>
          </p:nvPr>
        </p:nvSpPr>
        <p:spPr/>
        <p:txBody>
          <a:bodyPr/>
          <a:lstStyle/>
          <a:p>
            <a:pPr lvl="1" algn="ctr"/>
            <a:r>
              <a:rPr lang="en-US" sz="3600" dirty="0">
                <a:solidFill>
                  <a:srgbClr val="0064A4"/>
                </a:solidFill>
                <a:latin typeface="+mj-lt"/>
              </a:rPr>
              <a:t>Claim Billing Procedures</a:t>
            </a:r>
          </a:p>
        </p:txBody>
      </p:sp>
      <p:sp>
        <p:nvSpPr>
          <p:cNvPr id="3" name="Content Placeholder 2">
            <a:extLst>
              <a:ext uri="{FF2B5EF4-FFF2-40B4-BE49-F238E27FC236}">
                <a16:creationId xmlns:a16="http://schemas.microsoft.com/office/drawing/2014/main" id="{09F01679-C819-4B19-9222-7A81FB43BEA9}"/>
              </a:ext>
            </a:extLst>
          </p:cNvPr>
          <p:cNvSpPr>
            <a:spLocks noGrp="1"/>
          </p:cNvSpPr>
          <p:nvPr>
            <p:ph idx="1"/>
          </p:nvPr>
        </p:nvSpPr>
        <p:spPr>
          <a:xfrm>
            <a:off x="304800" y="1600200"/>
            <a:ext cx="7772400" cy="5105400"/>
          </a:xfrm>
        </p:spPr>
        <p:txBody>
          <a:bodyPr>
            <a:normAutofit/>
          </a:bodyPr>
          <a:lstStyle/>
          <a:p>
            <a:pPr marL="0" marR="0" indent="0" algn="just">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Corrected Claims</a:t>
            </a:r>
          </a:p>
          <a:p>
            <a:pPr marL="0" marR="0" indent="0" algn="just">
              <a:spcBef>
                <a:spcPts val="0"/>
              </a:spcBef>
              <a:spcAft>
                <a:spcPts val="600"/>
              </a:spcAft>
              <a:buNone/>
              <a:tabLst>
                <a:tab pos="2393315" algn="l"/>
              </a:tabLst>
            </a:pPr>
            <a:r>
              <a:rPr lang="en-US" sz="1800" dirty="0">
                <a:effectLst/>
                <a:ea typeface="Calibri" panose="020F0502020204030204" pitchFamily="34" charset="0"/>
                <a:cs typeface="Times New Roman" panose="02020603050405020304" pitchFamily="18" charset="0"/>
              </a:rPr>
              <a:t>A corrected claim is a resubmission of an existing claim. The corrected claim tells CHA that you are rebilling a previously submitted claim with the correct codes and/or modifiers, with the goal of payment.</a:t>
            </a:r>
          </a:p>
          <a:p>
            <a:pPr marL="0" marR="0" indent="0" algn="just">
              <a:spcBef>
                <a:spcPts val="0"/>
              </a:spcBef>
              <a:spcAft>
                <a:spcPts val="600"/>
              </a:spcAft>
              <a:buNone/>
              <a:tabLst>
                <a:tab pos="2393315" algn="l"/>
              </a:tabLst>
            </a:pPr>
            <a:endParaRPr lang="en-US" sz="18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Corrected Claim Submission</a:t>
            </a:r>
          </a:p>
          <a:p>
            <a:pPr marL="0" marR="0" lvl="0" indent="0" algn="just">
              <a:spcBef>
                <a:spcPts val="0"/>
              </a:spcBef>
              <a:spcAft>
                <a:spcPts val="600"/>
              </a:spcAft>
              <a:buNone/>
              <a:tabLst>
                <a:tab pos="2393315" algn="l"/>
              </a:tabLst>
            </a:pPr>
            <a:r>
              <a:rPr lang="en-US" sz="1800" dirty="0">
                <a:effectLst/>
                <a:ea typeface="Times New Roman" panose="02020603050405020304" pitchFamily="18" charset="0"/>
                <a:cs typeface="Times New Roman" panose="02020603050405020304" pitchFamily="18" charset="0"/>
              </a:rPr>
              <a:t>Make the changes to the CPT, ICD-10, modifiers, etc. on a new paper form</a:t>
            </a:r>
          </a:p>
          <a:p>
            <a:pPr marL="0" marR="0" lvl="0" indent="0" algn="just">
              <a:spcBef>
                <a:spcPts val="0"/>
              </a:spcBef>
              <a:spcAft>
                <a:spcPts val="600"/>
              </a:spcAft>
              <a:buNone/>
              <a:tabLst>
                <a:tab pos="2393315" algn="l"/>
              </a:tabLst>
            </a:pPr>
            <a:r>
              <a:rPr lang="en-US" sz="1800" dirty="0">
                <a:effectLst/>
                <a:ea typeface="Times New Roman" panose="02020603050405020304" pitchFamily="18" charset="0"/>
                <a:cs typeface="Times New Roman" panose="02020603050405020304" pitchFamily="18" charset="0"/>
              </a:rPr>
              <a:t>Stamp “corrected claim” on the document</a:t>
            </a:r>
          </a:p>
          <a:p>
            <a:pPr marL="0" marR="0" lvl="0" indent="0" algn="just">
              <a:spcBef>
                <a:spcPts val="0"/>
              </a:spcBef>
              <a:spcAft>
                <a:spcPts val="600"/>
              </a:spcAft>
              <a:buNone/>
              <a:tabLst>
                <a:tab pos="2393315" algn="l"/>
              </a:tabLst>
            </a:pPr>
            <a:r>
              <a:rPr lang="en-US" sz="1800" dirty="0">
                <a:effectLst/>
                <a:ea typeface="Times New Roman" panose="02020603050405020304" pitchFamily="18" charset="0"/>
                <a:cs typeface="Times New Roman" panose="02020603050405020304" pitchFamily="18" charset="0"/>
              </a:rPr>
              <a:t>Send the corrected claim to:</a:t>
            </a:r>
          </a:p>
        </p:txBody>
      </p:sp>
      <p:sp>
        <p:nvSpPr>
          <p:cNvPr id="4" name="Slide Number Placeholder 3">
            <a:extLst>
              <a:ext uri="{FF2B5EF4-FFF2-40B4-BE49-F238E27FC236}">
                <a16:creationId xmlns:a16="http://schemas.microsoft.com/office/drawing/2014/main" id="{15168E6A-9A69-47ED-94A5-85538513DA11}"/>
              </a:ext>
            </a:extLst>
          </p:cNvPr>
          <p:cNvSpPr>
            <a:spLocks noGrp="1"/>
          </p:cNvSpPr>
          <p:nvPr>
            <p:ph type="sldNum" sz="quarter" idx="12"/>
          </p:nvPr>
        </p:nvSpPr>
        <p:spPr/>
        <p:txBody>
          <a:bodyPr/>
          <a:lstStyle/>
          <a:p>
            <a:fld id="{839BD1D2-6DB2-408B-A2BF-D067DFF0EF98}" type="slidenum">
              <a:rPr lang="en-US" smtClean="0"/>
              <a:t>70</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E0EC44B1-732E-4A39-AA04-BBD252B36A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graphicFrame>
        <p:nvGraphicFramePr>
          <p:cNvPr id="6" name="Table 7">
            <a:extLst>
              <a:ext uri="{FF2B5EF4-FFF2-40B4-BE49-F238E27FC236}">
                <a16:creationId xmlns:a16="http://schemas.microsoft.com/office/drawing/2014/main" id="{9F771A2B-0B77-4923-A649-9FA938CF6068}"/>
              </a:ext>
            </a:extLst>
          </p:cNvPr>
          <p:cNvGraphicFramePr>
            <a:graphicFrameLocks noGrp="1"/>
          </p:cNvGraphicFramePr>
          <p:nvPr>
            <p:extLst>
              <p:ext uri="{D42A27DB-BD31-4B8C-83A1-F6EECF244321}">
                <p14:modId xmlns:p14="http://schemas.microsoft.com/office/powerpoint/2010/main" val="2672768421"/>
              </p:ext>
            </p:extLst>
          </p:nvPr>
        </p:nvGraphicFramePr>
        <p:xfrm>
          <a:off x="457200" y="4800600"/>
          <a:ext cx="7620000" cy="146304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4183041049"/>
                    </a:ext>
                  </a:extLst>
                </a:gridCol>
                <a:gridCol w="3810000">
                  <a:extLst>
                    <a:ext uri="{9D8B030D-6E8A-4147-A177-3AD203B41FA5}">
                      <a16:colId xmlns:a16="http://schemas.microsoft.com/office/drawing/2014/main" val="363109444"/>
                    </a:ext>
                  </a:extLst>
                </a:gridCol>
              </a:tblGrid>
              <a:tr h="1325880">
                <a:tc>
                  <a:txBody>
                    <a:bodyPr/>
                    <a:lstStyle/>
                    <a:p>
                      <a:r>
                        <a:rPr lang="en-US" sz="1800" b="0" dirty="0">
                          <a:solidFill>
                            <a:sysClr val="windowText" lastClr="000000"/>
                          </a:solidFill>
                        </a:rPr>
                        <a:t>Via Mail:</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Rady Children’s Hospital – San Diego</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Attn: CHOC/CPN Claims</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P.O. Box 1598</a:t>
                      </a:r>
                    </a:p>
                    <a:p>
                      <a:pPr marL="228600" marR="0" indent="0" algn="just">
                        <a:spcBef>
                          <a:spcPts val="0"/>
                        </a:spcBef>
                        <a:spcAft>
                          <a:spcPts val="120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Orange, CA 92856</a:t>
                      </a:r>
                      <a:endParaRPr lang="en-US" sz="180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b="0" dirty="0">
                          <a:solidFill>
                            <a:sysClr val="windowText" lastClr="000000"/>
                          </a:solidFill>
                        </a:rPr>
                        <a:t>Via Physical Delivery:</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Rady Children’s Hospital – San Diego</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Attn: CHOC/CPN Claims</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5898 Copley Dr., Suite 307</a:t>
                      </a:r>
                    </a:p>
                    <a:p>
                      <a:pPr marL="228600" marR="0" indent="0" algn="just">
                        <a:spcBef>
                          <a:spcPts val="0"/>
                        </a:spcBef>
                        <a:spcAft>
                          <a:spcPts val="0"/>
                        </a:spcAft>
                        <a:buNone/>
                        <a:tabLst>
                          <a:tab pos="2393315" algn="l"/>
                        </a:tabLst>
                      </a:pPr>
                      <a:r>
                        <a:rPr lang="en-US" sz="1800" b="0" dirty="0">
                          <a:solidFill>
                            <a:schemeClr val="tx1"/>
                          </a:solidFill>
                          <a:effectLst/>
                          <a:ea typeface="Calibri" panose="020F0502020204030204" pitchFamily="34" charset="0"/>
                          <a:cs typeface="Times New Roman" panose="02020603050405020304" pitchFamily="18" charset="0"/>
                        </a:rPr>
                        <a:t>San Diego, CA 92111</a:t>
                      </a:r>
                      <a:endParaRPr lang="en-US" sz="1800" b="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1548725"/>
                  </a:ext>
                </a:extLst>
              </a:tr>
            </a:tbl>
          </a:graphicData>
        </a:graphic>
      </p:graphicFrame>
    </p:spTree>
    <p:extLst>
      <p:ext uri="{BB962C8B-B14F-4D97-AF65-F5344CB8AC3E}">
        <p14:creationId xmlns:p14="http://schemas.microsoft.com/office/powerpoint/2010/main" val="29312798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A402-0BDB-42FF-A393-A535D5CD94BA}"/>
              </a:ext>
            </a:extLst>
          </p:cNvPr>
          <p:cNvSpPr>
            <a:spLocks noGrp="1"/>
          </p:cNvSpPr>
          <p:nvPr>
            <p:ph type="title"/>
          </p:nvPr>
        </p:nvSpPr>
        <p:spPr/>
        <p:txBody>
          <a:bodyPr/>
          <a:lstStyle/>
          <a:p>
            <a:pPr lvl="1" algn="ctr"/>
            <a:r>
              <a:rPr lang="en-US" sz="3600" dirty="0">
                <a:solidFill>
                  <a:srgbClr val="0064A4"/>
                </a:solidFill>
                <a:latin typeface="+mj-lt"/>
              </a:rPr>
              <a:t>Claim Billing Procedures</a:t>
            </a:r>
          </a:p>
        </p:txBody>
      </p:sp>
      <p:sp>
        <p:nvSpPr>
          <p:cNvPr id="3" name="Content Placeholder 2">
            <a:extLst>
              <a:ext uri="{FF2B5EF4-FFF2-40B4-BE49-F238E27FC236}">
                <a16:creationId xmlns:a16="http://schemas.microsoft.com/office/drawing/2014/main" id="{09F01679-C819-4B19-9222-7A81FB43BEA9}"/>
              </a:ext>
            </a:extLst>
          </p:cNvPr>
          <p:cNvSpPr>
            <a:spLocks noGrp="1"/>
          </p:cNvSpPr>
          <p:nvPr>
            <p:ph idx="1"/>
          </p:nvPr>
        </p:nvSpPr>
        <p:spPr>
          <a:xfrm>
            <a:off x="304800" y="1600200"/>
            <a:ext cx="7772400" cy="5105400"/>
          </a:xfrm>
        </p:spPr>
        <p:txBody>
          <a:bodyPr>
            <a:normAutofit fontScale="92500" lnSpcReduction="20000"/>
          </a:bodyPr>
          <a:lstStyle/>
          <a:p>
            <a:pPr marL="0" marR="0" indent="0" algn="just">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Coordination of Benefits (COB)</a:t>
            </a:r>
          </a:p>
          <a:p>
            <a:pPr marL="0" marR="0" indent="0" algn="just">
              <a:spcBef>
                <a:spcPts val="0"/>
              </a:spcBef>
              <a:spcAft>
                <a:spcPts val="600"/>
              </a:spcAft>
              <a:buNone/>
              <a:tabLst>
                <a:tab pos="2393315" algn="l"/>
              </a:tabLst>
            </a:pPr>
            <a:r>
              <a:rPr lang="en-US" sz="1800" dirty="0">
                <a:effectLst/>
                <a:ea typeface="Calibri" panose="020F0502020204030204" pitchFamily="34" charset="0"/>
                <a:cs typeface="Times New Roman" panose="02020603050405020304" pitchFamily="18" charset="0"/>
              </a:rPr>
              <a:t>When a member has other health coverage (OHC), CHA and CalOptima Health are the payers of last resort. Providers should coordinate benefits for covered services with other programs or entitlements, recognizing other health coverage as primary coverage. </a:t>
            </a:r>
          </a:p>
          <a:p>
            <a:pPr marL="0" marR="0" indent="0" algn="just">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Billing CHA and other Health Coverage:</a:t>
            </a:r>
          </a:p>
          <a:p>
            <a:pPr marL="914400" marR="0" indent="-457200" algn="just">
              <a:spcBef>
                <a:spcPts val="0"/>
              </a:spcBef>
              <a:spcAft>
                <a:spcPts val="600"/>
              </a:spcAft>
              <a:buClr>
                <a:srgbClr val="0064A4"/>
              </a:buClr>
              <a:buFont typeface="+mj-lt"/>
              <a:buAutoNum type="arabicPeriod"/>
              <a:tabLst>
                <a:tab pos="2393315" algn="l"/>
              </a:tabLst>
            </a:pPr>
            <a:r>
              <a:rPr lang="en-US" sz="1800" dirty="0">
                <a:effectLst/>
                <a:ea typeface="Calibri" panose="020F0502020204030204" pitchFamily="34" charset="0"/>
                <a:cs typeface="Times New Roman" panose="02020603050405020304" pitchFamily="18" charset="0"/>
              </a:rPr>
              <a:t>File claim with the primary insurer. The OHC benefit must be used completely.</a:t>
            </a:r>
          </a:p>
          <a:p>
            <a:pPr marL="914400" marR="0" indent="-457200" algn="just">
              <a:spcBef>
                <a:spcPts val="0"/>
              </a:spcBef>
              <a:spcAft>
                <a:spcPts val="600"/>
              </a:spcAft>
              <a:buClr>
                <a:srgbClr val="0064A4"/>
              </a:buClr>
              <a:buFont typeface="+mj-lt"/>
              <a:buAutoNum type="arabicPeriod"/>
              <a:tabLst>
                <a:tab pos="2393315" algn="l"/>
              </a:tabLst>
            </a:pPr>
            <a:r>
              <a:rPr lang="en-US" sz="1800" dirty="0">
                <a:ea typeface="Calibri" panose="020F0502020204030204" pitchFamily="34" charset="0"/>
                <a:cs typeface="Times New Roman" panose="02020603050405020304" pitchFamily="18" charset="0"/>
              </a:rPr>
              <a:t>If the primary insurer issues a partial payment or denial, CHA may be billed for the balance. </a:t>
            </a:r>
          </a:p>
          <a:p>
            <a:pPr marL="1211580" lvl="1" indent="-457200" algn="just">
              <a:spcBef>
                <a:spcPts val="0"/>
              </a:spcBef>
              <a:spcAft>
                <a:spcPts val="600"/>
              </a:spcAft>
              <a:buClr>
                <a:srgbClr val="0064A4"/>
              </a:buClr>
              <a:buFont typeface="+mj-lt"/>
              <a:buAutoNum type="alphaLcParenR"/>
              <a:tabLst>
                <a:tab pos="2393315" algn="l"/>
              </a:tabLst>
            </a:pPr>
            <a:r>
              <a:rPr lang="en-US" sz="1600" dirty="0">
                <a:ea typeface="Calibri" panose="020F0502020204030204" pitchFamily="34" charset="0"/>
                <a:cs typeface="Times New Roman" panose="02020603050405020304" pitchFamily="18" charset="0"/>
              </a:rPr>
              <a:t>When billing CHA for any service partially paid or denied by the recipient’s OHC, the OHC EOB or denial letter must accompany the claim. A dated statement of non-covered benefits from the carrier is also acceptable if it matches the insurance name and address and the recipient’s name and address, and clearly states the benefit is not covered.</a:t>
            </a:r>
          </a:p>
          <a:p>
            <a:pPr marL="1211580" lvl="1" indent="-457200" algn="just">
              <a:spcBef>
                <a:spcPts val="0"/>
              </a:spcBef>
              <a:spcAft>
                <a:spcPts val="600"/>
              </a:spcAft>
              <a:buClr>
                <a:srgbClr val="0064A4"/>
              </a:buClr>
              <a:buFont typeface="+mj-lt"/>
              <a:buAutoNum type="alphaLcParenR"/>
              <a:tabLst>
                <a:tab pos="2393315" algn="l"/>
              </a:tabLst>
            </a:pPr>
            <a:r>
              <a:rPr lang="en-US" sz="1600" dirty="0">
                <a:ea typeface="Calibri" panose="020F0502020204030204" pitchFamily="34" charset="0"/>
                <a:cs typeface="Times New Roman" panose="02020603050405020304" pitchFamily="18" charset="0"/>
              </a:rPr>
              <a:t>The amount, if any, paid by the OHC carrier for all items listed on the claim form must be indicated  in the appropriate field on the claim. Providers should not reduce the charge amount or total amount billed because of any OHC payment. </a:t>
            </a:r>
          </a:p>
          <a:p>
            <a:pPr marL="914400" marR="0" indent="-457200" algn="just">
              <a:spcBef>
                <a:spcPts val="0"/>
              </a:spcBef>
              <a:spcAft>
                <a:spcPts val="600"/>
              </a:spcAft>
              <a:buClr>
                <a:srgbClr val="0064A4"/>
              </a:buClr>
              <a:buFont typeface="+mj-lt"/>
              <a:buAutoNum type="arabicPeriod"/>
              <a:tabLst>
                <a:tab pos="2393315" algn="l"/>
              </a:tabLst>
            </a:pPr>
            <a:r>
              <a:rPr lang="en-US" sz="1800" dirty="0">
                <a:cs typeface="Times New Roman" panose="02020603050405020304" pitchFamily="18" charset="0"/>
              </a:rPr>
              <a:t>If appropriate, CHA will pay up to the Medi-Cal allowable amount, less the OHC payment amount, if any. CHA will not pay the balance of a provider’s bill when the provider has an agreement with the OHC carrier/plan to accept the carrier’s contracted rate as a “payment in full.” </a:t>
            </a:r>
            <a:endParaRPr lang="en-US" sz="1800" dirty="0"/>
          </a:p>
        </p:txBody>
      </p:sp>
      <p:sp>
        <p:nvSpPr>
          <p:cNvPr id="4" name="Slide Number Placeholder 3">
            <a:extLst>
              <a:ext uri="{FF2B5EF4-FFF2-40B4-BE49-F238E27FC236}">
                <a16:creationId xmlns:a16="http://schemas.microsoft.com/office/drawing/2014/main" id="{15168E6A-9A69-47ED-94A5-85538513DA11}"/>
              </a:ext>
            </a:extLst>
          </p:cNvPr>
          <p:cNvSpPr>
            <a:spLocks noGrp="1"/>
          </p:cNvSpPr>
          <p:nvPr>
            <p:ph type="sldNum" sz="quarter" idx="12"/>
          </p:nvPr>
        </p:nvSpPr>
        <p:spPr/>
        <p:txBody>
          <a:bodyPr/>
          <a:lstStyle/>
          <a:p>
            <a:fld id="{839BD1D2-6DB2-408B-A2BF-D067DFF0EF98}" type="slidenum">
              <a:rPr lang="en-US" smtClean="0"/>
              <a:t>71</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4C5A7379-1C04-4FDA-AEE6-CF3AC288CF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5403238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FA402-0BDB-42FF-A393-A535D5CD94BA}"/>
              </a:ext>
            </a:extLst>
          </p:cNvPr>
          <p:cNvSpPr>
            <a:spLocks noGrp="1"/>
          </p:cNvSpPr>
          <p:nvPr>
            <p:ph type="title"/>
          </p:nvPr>
        </p:nvSpPr>
        <p:spPr/>
        <p:txBody>
          <a:bodyPr/>
          <a:lstStyle/>
          <a:p>
            <a:pPr lvl="1" algn="ctr"/>
            <a:r>
              <a:rPr lang="en-US" sz="3600" dirty="0">
                <a:solidFill>
                  <a:srgbClr val="0064A4"/>
                </a:solidFill>
                <a:latin typeface="+mj-lt"/>
              </a:rPr>
              <a:t>Provider Complaint Process</a:t>
            </a:r>
          </a:p>
        </p:txBody>
      </p:sp>
      <p:sp>
        <p:nvSpPr>
          <p:cNvPr id="3" name="Content Placeholder 2">
            <a:extLst>
              <a:ext uri="{FF2B5EF4-FFF2-40B4-BE49-F238E27FC236}">
                <a16:creationId xmlns:a16="http://schemas.microsoft.com/office/drawing/2014/main" id="{09F01679-C819-4B19-9222-7A81FB43BEA9}"/>
              </a:ext>
            </a:extLst>
          </p:cNvPr>
          <p:cNvSpPr>
            <a:spLocks noGrp="1"/>
          </p:cNvSpPr>
          <p:nvPr>
            <p:ph idx="1"/>
          </p:nvPr>
        </p:nvSpPr>
        <p:spPr>
          <a:xfrm>
            <a:off x="304800" y="1600200"/>
            <a:ext cx="7772400" cy="5105400"/>
          </a:xfrm>
        </p:spPr>
        <p:txBody>
          <a:bodyPr>
            <a:noAutofit/>
          </a:bodyPr>
          <a:lstStyle/>
          <a:p>
            <a:pPr marL="0" marR="0" indent="0">
              <a:spcBef>
                <a:spcPts val="0"/>
              </a:spcBef>
              <a:spcAft>
                <a:spcPts val="600"/>
              </a:spcAft>
              <a:buNone/>
              <a:tabLst>
                <a:tab pos="2393315" algn="l"/>
              </a:tabLst>
            </a:pPr>
            <a:r>
              <a:rPr lang="en-US" sz="1700" b="1" dirty="0">
                <a:solidFill>
                  <a:srgbClr val="0064A4"/>
                </a:solidFill>
                <a:effectLst/>
                <a:ea typeface="Calibri" panose="020F0502020204030204" pitchFamily="34" charset="0"/>
                <a:cs typeface="Times New Roman" panose="02020603050405020304" pitchFamily="18" charset="0"/>
              </a:rPr>
              <a:t>Provider Dispute Resolution (PDR)</a:t>
            </a:r>
          </a:p>
          <a:p>
            <a:pPr marL="0" marR="0" indent="0" algn="just">
              <a:spcBef>
                <a:spcPts val="0"/>
              </a:spcBef>
              <a:spcAft>
                <a:spcPts val="600"/>
              </a:spcAft>
              <a:buNone/>
              <a:tabLst>
                <a:tab pos="2393315" algn="l"/>
              </a:tabLst>
            </a:pPr>
            <a:r>
              <a:rPr lang="en-US" sz="1700" dirty="0">
                <a:effectLst/>
                <a:ea typeface="Calibri" panose="020F0502020204030204" pitchFamily="34" charset="0"/>
                <a:cs typeface="Times New Roman" panose="02020603050405020304" pitchFamily="18" charset="0"/>
              </a:rPr>
              <a:t>A PDR is a provider’s written request to CHA challenging or appealing a payment or denial of a claim. Disputes must be received within 365 calendar days from CHA’s action that led to the dispute (or the most recent action if there are multiple actions).</a:t>
            </a:r>
          </a:p>
          <a:p>
            <a:pPr marL="0" marR="0" lvl="0" indent="0" algn="just">
              <a:spcBef>
                <a:spcPts val="0"/>
              </a:spcBef>
              <a:spcAft>
                <a:spcPts val="600"/>
              </a:spcAft>
              <a:buNone/>
              <a:tabLst>
                <a:tab pos="2393315" algn="l"/>
              </a:tabLst>
            </a:pPr>
            <a:r>
              <a:rPr lang="en-US" sz="1700" dirty="0">
                <a:effectLst/>
                <a:ea typeface="Calibri" panose="020F0502020204030204" pitchFamily="34" charset="0"/>
                <a:cs typeface="Times New Roman" panose="02020603050405020304" pitchFamily="18" charset="0"/>
              </a:rPr>
              <a:t>PDR Submission</a:t>
            </a:r>
          </a:p>
          <a:p>
            <a:pPr marL="457200" lvl="1" indent="457200" algn="just">
              <a:spcBef>
                <a:spcPts val="0"/>
              </a:spcBef>
              <a:spcAft>
                <a:spcPts val="600"/>
              </a:spcAft>
              <a:buClr>
                <a:srgbClr val="0064A4"/>
              </a:buClr>
              <a:tabLst>
                <a:tab pos="2393315" algn="l"/>
              </a:tabLst>
            </a:pPr>
            <a:r>
              <a:rPr lang="en-US" sz="1700" dirty="0">
                <a:effectLst/>
                <a:ea typeface="Calibri" panose="020F0502020204030204" pitchFamily="34" charset="0"/>
                <a:cs typeface="Times New Roman" panose="02020603050405020304" pitchFamily="18" charset="0"/>
              </a:rPr>
              <a:t>Download the PDR Request Form at </a:t>
            </a:r>
            <a:r>
              <a:rPr lang="en-US" sz="1600" dirty="0">
                <a:hlinkClick r:id="rId2"/>
              </a:rPr>
              <a:t>Provider Manual and Forms</a:t>
            </a:r>
            <a:endParaRPr lang="en-US" sz="1700" dirty="0">
              <a:effectLst/>
              <a:ea typeface="Calibri" panose="020F0502020204030204" pitchFamily="34" charset="0"/>
              <a:cs typeface="Times New Roman" panose="02020603050405020304" pitchFamily="18" charset="0"/>
            </a:endParaRPr>
          </a:p>
          <a:p>
            <a:pPr marL="457200" lvl="1" indent="457200" algn="just">
              <a:spcBef>
                <a:spcPts val="0"/>
              </a:spcBef>
              <a:spcAft>
                <a:spcPts val="600"/>
              </a:spcAft>
              <a:buClr>
                <a:srgbClr val="0064A4"/>
              </a:buClr>
              <a:tabLst>
                <a:tab pos="2393315" algn="l"/>
              </a:tabLst>
            </a:pPr>
            <a:r>
              <a:rPr lang="en-US" sz="1700" dirty="0">
                <a:effectLst/>
                <a:ea typeface="Calibri" panose="020F0502020204030204" pitchFamily="34" charset="0"/>
                <a:cs typeface="Times New Roman" panose="02020603050405020304" pitchFamily="18" charset="0"/>
              </a:rPr>
              <a:t>Fill out the form and attach supporting documentation</a:t>
            </a:r>
          </a:p>
          <a:p>
            <a:pPr marL="457200" lvl="1" indent="457200" algn="just">
              <a:spcBef>
                <a:spcPts val="0"/>
              </a:spcBef>
              <a:spcAft>
                <a:spcPts val="600"/>
              </a:spcAft>
              <a:buClr>
                <a:srgbClr val="0064A4"/>
              </a:buClr>
              <a:tabLst>
                <a:tab pos="2393315" algn="l"/>
              </a:tabLst>
            </a:pPr>
            <a:r>
              <a:rPr lang="en-US" sz="1700" dirty="0">
                <a:effectLst/>
                <a:ea typeface="Calibri" panose="020F0502020204030204" pitchFamily="34" charset="0"/>
                <a:cs typeface="Times New Roman" panose="02020603050405020304" pitchFamily="18" charset="0"/>
              </a:rPr>
              <a:t>Send the completed form and documents to:</a:t>
            </a:r>
          </a:p>
          <a:p>
            <a:pPr marL="1143000" marR="0" indent="0" algn="just">
              <a:spcBef>
                <a:spcPts val="0"/>
              </a:spcBef>
              <a:spcAft>
                <a:spcPts val="600"/>
              </a:spcAft>
              <a:buNone/>
              <a:tabLst>
                <a:tab pos="2393315" algn="l"/>
              </a:tabLst>
            </a:pPr>
            <a:endParaRPr lang="en-US" sz="1700" dirty="0">
              <a:effectLst/>
              <a:ea typeface="Calibri" panose="020F0502020204030204" pitchFamily="34" charset="0"/>
              <a:cs typeface="Times New Roman" panose="02020603050405020304" pitchFamily="18" charset="0"/>
            </a:endParaRPr>
          </a:p>
          <a:p>
            <a:pPr marL="1143000" marR="0" indent="0" algn="just">
              <a:spcBef>
                <a:spcPts val="0"/>
              </a:spcBef>
              <a:spcAft>
                <a:spcPts val="600"/>
              </a:spcAft>
              <a:buNone/>
              <a:tabLst>
                <a:tab pos="2393315" algn="l"/>
              </a:tabLst>
            </a:pPr>
            <a:endParaRPr lang="en-US" sz="1700" dirty="0">
              <a:ea typeface="Calibri" panose="020F0502020204030204" pitchFamily="34" charset="0"/>
              <a:cs typeface="Times New Roman" panose="02020603050405020304" pitchFamily="18" charset="0"/>
            </a:endParaRPr>
          </a:p>
          <a:p>
            <a:pPr marL="1143000" marR="0" indent="0" algn="just">
              <a:spcBef>
                <a:spcPts val="0"/>
              </a:spcBef>
              <a:spcAft>
                <a:spcPts val="600"/>
              </a:spcAft>
              <a:buNone/>
              <a:tabLst>
                <a:tab pos="2393315" algn="l"/>
              </a:tabLst>
            </a:pPr>
            <a:endParaRPr lang="en-US" sz="1700" dirty="0">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tabLst>
                <a:tab pos="2393315" algn="l"/>
              </a:tabLst>
            </a:pPr>
            <a:endParaRPr lang="en-US" sz="1700" b="1" dirty="0">
              <a:solidFill>
                <a:schemeClr val="tx2"/>
              </a:solidFill>
              <a:effectLst/>
              <a:ea typeface="Calibri" panose="020F0502020204030204" pitchFamily="34" charset="0"/>
              <a:cs typeface="Times New Roman" panose="02020603050405020304" pitchFamily="18" charset="0"/>
            </a:endParaRPr>
          </a:p>
          <a:p>
            <a:pPr marL="0" marR="0" indent="0" algn="just">
              <a:spcBef>
                <a:spcPts val="0"/>
              </a:spcBef>
              <a:spcAft>
                <a:spcPts val="600"/>
              </a:spcAft>
              <a:buNone/>
              <a:tabLst>
                <a:tab pos="2393315" algn="l"/>
              </a:tabLst>
            </a:pPr>
            <a:r>
              <a:rPr lang="en-US" sz="1700" b="1" dirty="0">
                <a:solidFill>
                  <a:srgbClr val="0064A4"/>
                </a:solidFill>
                <a:effectLst/>
                <a:ea typeface="Calibri" panose="020F0502020204030204" pitchFamily="34" charset="0"/>
                <a:cs typeface="Times New Roman" panose="02020603050405020304" pitchFamily="18" charset="0"/>
              </a:rPr>
              <a:t>Second-Level Appeal</a:t>
            </a:r>
          </a:p>
          <a:p>
            <a:pPr marL="0" marR="0" indent="0" algn="just">
              <a:spcBef>
                <a:spcPts val="0"/>
              </a:spcBef>
              <a:spcAft>
                <a:spcPts val="600"/>
              </a:spcAft>
              <a:buNone/>
              <a:tabLst>
                <a:tab pos="2393315" algn="l"/>
              </a:tabLst>
            </a:pPr>
            <a:r>
              <a:rPr lang="en-US" sz="1700" dirty="0">
                <a:effectLst/>
                <a:ea typeface="Calibri" panose="020F0502020204030204" pitchFamily="34" charset="0"/>
                <a:cs typeface="Times New Roman" panose="02020603050405020304" pitchFamily="18" charset="0"/>
              </a:rPr>
              <a:t>Providers who disagree with CHA’s decision may file a second-level appeal with the CalOptima Health Grievance and Appeals Resolution Services. Providers must submit a request for review in writing within 180 calendar days of receiving a complaint resolution letter.</a:t>
            </a:r>
            <a:endParaRPr lang="en-US" sz="1700" dirty="0"/>
          </a:p>
        </p:txBody>
      </p:sp>
      <p:sp>
        <p:nvSpPr>
          <p:cNvPr id="4" name="Slide Number Placeholder 3">
            <a:extLst>
              <a:ext uri="{FF2B5EF4-FFF2-40B4-BE49-F238E27FC236}">
                <a16:creationId xmlns:a16="http://schemas.microsoft.com/office/drawing/2014/main" id="{15168E6A-9A69-47ED-94A5-85538513DA11}"/>
              </a:ext>
            </a:extLst>
          </p:cNvPr>
          <p:cNvSpPr>
            <a:spLocks noGrp="1"/>
          </p:cNvSpPr>
          <p:nvPr>
            <p:ph type="sldNum" sz="quarter" idx="12"/>
          </p:nvPr>
        </p:nvSpPr>
        <p:spPr/>
        <p:txBody>
          <a:bodyPr/>
          <a:lstStyle/>
          <a:p>
            <a:fld id="{839BD1D2-6DB2-408B-A2BF-D067DFF0EF98}" type="slidenum">
              <a:rPr lang="en-US" smtClean="0"/>
              <a:t>72</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745D7146-7AE3-42A8-8346-901E2AD44E7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graphicFrame>
        <p:nvGraphicFramePr>
          <p:cNvPr id="6" name="Table 6">
            <a:extLst>
              <a:ext uri="{FF2B5EF4-FFF2-40B4-BE49-F238E27FC236}">
                <a16:creationId xmlns:a16="http://schemas.microsoft.com/office/drawing/2014/main" id="{BA952DF5-C057-4FE9-872D-B7081F1F4F54}"/>
              </a:ext>
            </a:extLst>
          </p:cNvPr>
          <p:cNvGraphicFramePr>
            <a:graphicFrameLocks noGrp="1"/>
          </p:cNvGraphicFramePr>
          <p:nvPr>
            <p:extLst>
              <p:ext uri="{D42A27DB-BD31-4B8C-83A1-F6EECF244321}">
                <p14:modId xmlns:p14="http://schemas.microsoft.com/office/powerpoint/2010/main" val="2600111459"/>
              </p:ext>
            </p:extLst>
          </p:nvPr>
        </p:nvGraphicFramePr>
        <p:xfrm>
          <a:off x="1257300" y="4141116"/>
          <a:ext cx="6819900" cy="1310640"/>
        </p:xfrm>
        <a:graphic>
          <a:graphicData uri="http://schemas.openxmlformats.org/drawingml/2006/table">
            <a:tbl>
              <a:tblPr firstRow="1" bandRow="1">
                <a:tableStyleId>{5C22544A-7EE6-4342-B048-85BDC9FD1C3A}</a:tableStyleId>
              </a:tblPr>
              <a:tblGrid>
                <a:gridCol w="3447422">
                  <a:extLst>
                    <a:ext uri="{9D8B030D-6E8A-4147-A177-3AD203B41FA5}">
                      <a16:colId xmlns:a16="http://schemas.microsoft.com/office/drawing/2014/main" val="3653225203"/>
                    </a:ext>
                  </a:extLst>
                </a:gridCol>
                <a:gridCol w="3372478">
                  <a:extLst>
                    <a:ext uri="{9D8B030D-6E8A-4147-A177-3AD203B41FA5}">
                      <a16:colId xmlns:a16="http://schemas.microsoft.com/office/drawing/2014/main" val="1478603865"/>
                    </a:ext>
                  </a:extLst>
                </a:gridCol>
              </a:tblGrid>
              <a:tr h="812800">
                <a:tc>
                  <a:txBody>
                    <a:bodyPr/>
                    <a:lstStyle/>
                    <a:p>
                      <a:r>
                        <a:rPr lang="en-US" sz="1600" b="0" dirty="0">
                          <a:solidFill>
                            <a:sysClr val="windowText" lastClr="000000"/>
                          </a:solidFill>
                        </a:rPr>
                        <a:t>Via Mail:</a:t>
                      </a:r>
                    </a:p>
                    <a:p>
                      <a:r>
                        <a:rPr lang="en-US" sz="1600" b="0" dirty="0">
                          <a:solidFill>
                            <a:sysClr val="windowText" lastClr="000000"/>
                          </a:solidFill>
                        </a:rPr>
                        <a:t>Rady Children’s Hospital – San Diego</a:t>
                      </a:r>
                    </a:p>
                    <a:p>
                      <a:r>
                        <a:rPr lang="en-US" sz="1600" b="0" dirty="0">
                          <a:solidFill>
                            <a:sysClr val="windowText" lastClr="000000"/>
                          </a:solidFill>
                        </a:rPr>
                        <a:t>Attn: CHOC /CPN Claims</a:t>
                      </a:r>
                    </a:p>
                    <a:p>
                      <a:r>
                        <a:rPr lang="en-US" sz="1600" b="0" dirty="0">
                          <a:solidFill>
                            <a:sysClr val="windowText" lastClr="000000"/>
                          </a:solidFill>
                        </a:rPr>
                        <a:t>3020 Children’s Way, MC 5144</a:t>
                      </a:r>
                    </a:p>
                    <a:p>
                      <a:r>
                        <a:rPr lang="en-US" sz="1600" b="0" dirty="0">
                          <a:solidFill>
                            <a:sysClr val="windowText" lastClr="000000"/>
                          </a:solidFill>
                        </a:rPr>
                        <a:t>San Diego, CA 92123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ysClr val="windowText" lastClr="000000"/>
                          </a:solidFill>
                        </a:rPr>
                        <a:t>Via Physical Delivery:</a:t>
                      </a:r>
                    </a:p>
                    <a:p>
                      <a:r>
                        <a:rPr lang="en-US" sz="1600" b="0" dirty="0">
                          <a:solidFill>
                            <a:sysClr val="windowText" lastClr="000000"/>
                          </a:solidFill>
                        </a:rPr>
                        <a:t>Rady Children’s Hospital – San Diego</a:t>
                      </a:r>
                    </a:p>
                    <a:p>
                      <a:r>
                        <a:rPr lang="en-US" sz="1600" b="0" dirty="0">
                          <a:solidFill>
                            <a:sysClr val="windowText" lastClr="000000"/>
                          </a:solidFill>
                        </a:rPr>
                        <a:t>Attn: CHOC/CPN Claims</a:t>
                      </a:r>
                    </a:p>
                    <a:p>
                      <a:r>
                        <a:rPr lang="en-US" sz="1600" b="0" dirty="0">
                          <a:solidFill>
                            <a:sysClr val="windowText" lastClr="000000"/>
                          </a:solidFill>
                        </a:rPr>
                        <a:t>5898 Copley Dr., Suite 307</a:t>
                      </a:r>
                    </a:p>
                    <a:p>
                      <a:r>
                        <a:rPr lang="en-US" sz="1600" b="0" dirty="0">
                          <a:solidFill>
                            <a:sysClr val="windowText" lastClr="000000"/>
                          </a:solidFill>
                        </a:rPr>
                        <a:t>San Diego, CA 92111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4774698"/>
                  </a:ext>
                </a:extLst>
              </a:tr>
            </a:tbl>
          </a:graphicData>
        </a:graphic>
      </p:graphicFrame>
    </p:spTree>
    <p:extLst>
      <p:ext uri="{BB962C8B-B14F-4D97-AF65-F5344CB8AC3E}">
        <p14:creationId xmlns:p14="http://schemas.microsoft.com/office/powerpoint/2010/main" val="21077868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53A9F-C6E0-4FFE-8595-BD77D78255D2}"/>
              </a:ext>
            </a:extLst>
          </p:cNvPr>
          <p:cNvSpPr>
            <a:spLocks noGrp="1"/>
          </p:cNvSpPr>
          <p:nvPr>
            <p:ph type="title"/>
          </p:nvPr>
        </p:nvSpPr>
        <p:spPr/>
        <p:txBody>
          <a:bodyPr/>
          <a:lstStyle/>
          <a:p>
            <a:pPr algn="ctr"/>
            <a:r>
              <a:rPr lang="en-US" sz="3600" dirty="0">
                <a:solidFill>
                  <a:srgbClr val="0064A4"/>
                </a:solidFill>
              </a:rPr>
              <a:t>Member Billing Restrictions</a:t>
            </a:r>
          </a:p>
        </p:txBody>
      </p:sp>
      <p:sp>
        <p:nvSpPr>
          <p:cNvPr id="3" name="Content Placeholder 2">
            <a:extLst>
              <a:ext uri="{FF2B5EF4-FFF2-40B4-BE49-F238E27FC236}">
                <a16:creationId xmlns:a16="http://schemas.microsoft.com/office/drawing/2014/main" id="{C07CA6E1-5176-4062-A334-171155081B34}"/>
              </a:ext>
            </a:extLst>
          </p:cNvPr>
          <p:cNvSpPr>
            <a:spLocks noGrp="1"/>
          </p:cNvSpPr>
          <p:nvPr>
            <p:ph idx="1"/>
          </p:nvPr>
        </p:nvSpPr>
        <p:spPr>
          <a:xfrm>
            <a:off x="457200" y="1600200"/>
            <a:ext cx="7620000" cy="4800600"/>
          </a:xfrm>
        </p:spPr>
        <p:txBody>
          <a:bodyPr>
            <a:noAutofit/>
          </a:bodyPr>
          <a:lstStyle/>
          <a:p>
            <a:pPr marL="0" marR="0" indent="0" algn="just">
              <a:spcBef>
                <a:spcPts val="0"/>
              </a:spcBef>
              <a:spcAft>
                <a:spcPts val="600"/>
              </a:spcAft>
              <a:buNone/>
              <a:tabLst>
                <a:tab pos="2393315" algn="l"/>
              </a:tabLst>
            </a:pPr>
            <a:r>
              <a:rPr lang="en-US" sz="1700" b="1" dirty="0">
                <a:solidFill>
                  <a:srgbClr val="0064A4"/>
                </a:solidFill>
                <a:effectLst/>
                <a:ea typeface="Calibri" panose="020F0502020204030204" pitchFamily="34" charset="0"/>
                <a:cs typeface="Times New Roman" panose="02020603050405020304" pitchFamily="18" charset="0"/>
              </a:rPr>
              <a:t>Billing Members for Covered Services is Prohibited</a:t>
            </a:r>
          </a:p>
          <a:p>
            <a:pPr marL="0" marR="0" indent="0" algn="just">
              <a:spcBef>
                <a:spcPts val="0"/>
              </a:spcBef>
              <a:spcAft>
                <a:spcPts val="600"/>
              </a:spcAft>
              <a:buNone/>
              <a:tabLst>
                <a:tab pos="2393315" algn="l"/>
              </a:tabLst>
            </a:pPr>
            <a:r>
              <a:rPr lang="en-US" sz="1700" dirty="0">
                <a:effectLst/>
                <a:ea typeface="Calibri" panose="020F0502020204030204" pitchFamily="34" charset="0"/>
                <a:cs typeface="Times New Roman" panose="02020603050405020304" pitchFamily="18" charset="0"/>
              </a:rPr>
              <a:t>Federal and state law prohibits providers from charging payment from Medi-Cal eligible members for covered services or having any recourse against the Member. The prohibition on billing of the Member includes, but is not limited to:</a:t>
            </a:r>
          </a:p>
          <a:p>
            <a:pPr indent="-342900" algn="just">
              <a:spcBef>
                <a:spcPts val="0"/>
              </a:spcBef>
              <a:spcAft>
                <a:spcPts val="600"/>
              </a:spcAft>
              <a:buClr>
                <a:srgbClr val="0064A4"/>
              </a:buClr>
              <a:tabLst>
                <a:tab pos="2393315" algn="l"/>
              </a:tabLst>
            </a:pPr>
            <a:r>
              <a:rPr lang="en-US" sz="1700" dirty="0">
                <a:cs typeface="Times New Roman" panose="02020603050405020304" pitchFamily="18" charset="0"/>
              </a:rPr>
              <a:t>Covered Services</a:t>
            </a:r>
          </a:p>
          <a:p>
            <a:pPr indent="-342900" algn="just">
              <a:spcBef>
                <a:spcPts val="0"/>
              </a:spcBef>
              <a:spcAft>
                <a:spcPts val="600"/>
              </a:spcAft>
              <a:buClr>
                <a:srgbClr val="0064A4"/>
              </a:buClr>
              <a:tabLst>
                <a:tab pos="2393315" algn="l"/>
              </a:tabLst>
            </a:pPr>
            <a:r>
              <a:rPr lang="en-US" sz="1700" dirty="0">
                <a:cs typeface="Times New Roman" panose="02020603050405020304" pitchFamily="18" charset="0"/>
              </a:rPr>
              <a:t>Covered services provided during a period of retroactive eligibility</a:t>
            </a:r>
          </a:p>
          <a:p>
            <a:pPr indent="-342900" algn="just">
              <a:spcBef>
                <a:spcPts val="0"/>
              </a:spcBef>
              <a:spcAft>
                <a:spcPts val="600"/>
              </a:spcAft>
              <a:buClr>
                <a:srgbClr val="0064A4"/>
              </a:buClr>
              <a:tabLst>
                <a:tab pos="2393315" algn="l"/>
              </a:tabLst>
            </a:pPr>
            <a:r>
              <a:rPr lang="en-US" sz="1700" dirty="0">
                <a:cs typeface="Times New Roman" panose="02020603050405020304" pitchFamily="18" charset="0"/>
              </a:rPr>
              <a:t>Covered services once the member meets his or her share of cost requirement</a:t>
            </a:r>
          </a:p>
          <a:p>
            <a:pPr indent="-342900" algn="just">
              <a:spcBef>
                <a:spcPts val="0"/>
              </a:spcBef>
              <a:spcAft>
                <a:spcPts val="600"/>
              </a:spcAft>
              <a:buClr>
                <a:srgbClr val="0064A4"/>
              </a:buClr>
              <a:tabLst>
                <a:tab pos="2393315" algn="l"/>
              </a:tabLst>
            </a:pPr>
            <a:r>
              <a:rPr lang="en-US" sz="1700" dirty="0">
                <a:cs typeface="Times New Roman" panose="02020603050405020304" pitchFamily="18" charset="0"/>
              </a:rPr>
              <a:t>Co-payments, coinsurance, deductible or other cost sharing required under a member’s other health coverage</a:t>
            </a:r>
          </a:p>
          <a:p>
            <a:pPr indent="-342900" algn="just">
              <a:spcBef>
                <a:spcPts val="0"/>
              </a:spcBef>
              <a:spcAft>
                <a:spcPts val="600"/>
              </a:spcAft>
              <a:buClr>
                <a:srgbClr val="0064A4"/>
              </a:buClr>
              <a:tabLst>
                <a:tab pos="2393315" algn="l"/>
              </a:tabLst>
            </a:pPr>
            <a:r>
              <a:rPr lang="en-US" sz="1700" dirty="0">
                <a:cs typeface="Times New Roman" panose="02020603050405020304" pitchFamily="18" charset="0"/>
              </a:rPr>
              <a:t>Pending, contested or disputed claims</a:t>
            </a:r>
          </a:p>
          <a:p>
            <a:pPr indent="-342900" algn="just">
              <a:spcBef>
                <a:spcPts val="0"/>
              </a:spcBef>
              <a:spcAft>
                <a:spcPts val="600"/>
              </a:spcAft>
              <a:buClr>
                <a:srgbClr val="0064A4"/>
              </a:buClr>
              <a:tabLst>
                <a:tab pos="2393315" algn="l"/>
              </a:tabLst>
            </a:pPr>
            <a:r>
              <a:rPr lang="en-US" sz="1700" dirty="0"/>
              <a:t>Fees for missed, broken, canceled or same-day appointments</a:t>
            </a:r>
          </a:p>
          <a:p>
            <a:pPr indent="-342900" algn="just">
              <a:spcBef>
                <a:spcPts val="0"/>
              </a:spcBef>
              <a:spcAft>
                <a:spcPts val="600"/>
              </a:spcAft>
              <a:buClr>
                <a:srgbClr val="0064A4"/>
              </a:buClr>
              <a:tabLst>
                <a:tab pos="2393315" algn="l"/>
              </a:tabLst>
            </a:pPr>
            <a:r>
              <a:rPr lang="en-US" sz="1700" dirty="0"/>
              <a:t>Fees for completing paperwork related to the delivery of care (e.g. immunization cards, disability forms, sports physical forms, forms related to Medi-Cal eligibility etc.)</a:t>
            </a:r>
          </a:p>
        </p:txBody>
      </p:sp>
      <p:sp>
        <p:nvSpPr>
          <p:cNvPr id="4" name="Slide Number Placeholder 3">
            <a:extLst>
              <a:ext uri="{FF2B5EF4-FFF2-40B4-BE49-F238E27FC236}">
                <a16:creationId xmlns:a16="http://schemas.microsoft.com/office/drawing/2014/main" id="{EA6EC90E-5F25-4DD9-A52C-33EECD84BA98}"/>
              </a:ext>
            </a:extLst>
          </p:cNvPr>
          <p:cNvSpPr>
            <a:spLocks noGrp="1"/>
          </p:cNvSpPr>
          <p:nvPr>
            <p:ph type="sldNum" sz="quarter" idx="12"/>
          </p:nvPr>
        </p:nvSpPr>
        <p:spPr/>
        <p:txBody>
          <a:bodyPr/>
          <a:lstStyle/>
          <a:p>
            <a:fld id="{839BD1D2-6DB2-408B-A2BF-D067DFF0EF98}" type="slidenum">
              <a:rPr lang="en-US" smtClean="0"/>
              <a:t>73</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F675D397-2F56-4F2A-8C4D-6E3464DA02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8910415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53A9F-C6E0-4FFE-8595-BD77D78255D2}"/>
              </a:ext>
            </a:extLst>
          </p:cNvPr>
          <p:cNvSpPr>
            <a:spLocks noGrp="1"/>
          </p:cNvSpPr>
          <p:nvPr>
            <p:ph type="title"/>
          </p:nvPr>
        </p:nvSpPr>
        <p:spPr/>
        <p:txBody>
          <a:bodyPr/>
          <a:lstStyle/>
          <a:p>
            <a:pPr algn="ctr"/>
            <a:r>
              <a:rPr lang="en-US" sz="3600" dirty="0">
                <a:solidFill>
                  <a:srgbClr val="0064A4"/>
                </a:solidFill>
              </a:rPr>
              <a:t>Member Billing Restrictions</a:t>
            </a:r>
          </a:p>
        </p:txBody>
      </p:sp>
      <p:sp>
        <p:nvSpPr>
          <p:cNvPr id="3" name="Content Placeholder 2">
            <a:extLst>
              <a:ext uri="{FF2B5EF4-FFF2-40B4-BE49-F238E27FC236}">
                <a16:creationId xmlns:a16="http://schemas.microsoft.com/office/drawing/2014/main" id="{C07CA6E1-5176-4062-A334-171155081B34}"/>
              </a:ext>
            </a:extLst>
          </p:cNvPr>
          <p:cNvSpPr>
            <a:spLocks noGrp="1"/>
          </p:cNvSpPr>
          <p:nvPr>
            <p:ph idx="1"/>
          </p:nvPr>
        </p:nvSpPr>
        <p:spPr>
          <a:xfrm>
            <a:off x="457200" y="1600200"/>
            <a:ext cx="7620000" cy="4800600"/>
          </a:xfrm>
        </p:spPr>
        <p:txBody>
          <a:bodyPr>
            <a:noAutofit/>
          </a:bodyPr>
          <a:lstStyle/>
          <a:p>
            <a:pPr marL="0" marR="0" indent="0" algn="just">
              <a:spcBef>
                <a:spcPts val="0"/>
              </a:spcBef>
              <a:spcAft>
                <a:spcPts val="600"/>
              </a:spcAft>
              <a:buNone/>
              <a:tabLst>
                <a:tab pos="2393315" algn="l"/>
              </a:tabLst>
            </a:pPr>
            <a:r>
              <a:rPr lang="en-US" sz="1800" b="1" dirty="0">
                <a:solidFill>
                  <a:srgbClr val="0064A4"/>
                </a:solidFill>
                <a:effectLst/>
                <a:ea typeface="Calibri" panose="020F0502020204030204" pitchFamily="34" charset="0"/>
                <a:cs typeface="Times New Roman" panose="02020603050405020304" pitchFamily="18" charset="0"/>
              </a:rPr>
              <a:t>Limited Circumstances in which the Member may be billed</a:t>
            </a:r>
          </a:p>
          <a:p>
            <a:pPr marL="0" marR="0" indent="0" algn="just">
              <a:spcBef>
                <a:spcPts val="0"/>
              </a:spcBef>
              <a:spcAft>
                <a:spcPts val="600"/>
              </a:spcAft>
              <a:buNone/>
              <a:tabLst>
                <a:tab pos="2393315" algn="l"/>
              </a:tabLst>
            </a:pPr>
            <a:r>
              <a:rPr lang="en-US" sz="1800" dirty="0">
                <a:effectLst/>
                <a:ea typeface="Calibri" panose="020F0502020204030204" pitchFamily="34" charset="0"/>
                <a:cs typeface="Times New Roman" panose="02020603050405020304" pitchFamily="18" charset="0"/>
              </a:rPr>
              <a:t>A provider may bill a member only for services not covered by Medi-Cal, if:</a:t>
            </a:r>
            <a:endParaRPr lang="en-US" sz="1800" dirty="0">
              <a:cs typeface="Times New Roman" panose="02020603050405020304" pitchFamily="18" charset="0"/>
            </a:endParaRPr>
          </a:p>
          <a:p>
            <a:pPr indent="-342900" algn="just">
              <a:spcBef>
                <a:spcPts val="0"/>
              </a:spcBef>
              <a:spcAft>
                <a:spcPts val="600"/>
              </a:spcAft>
              <a:buClr>
                <a:srgbClr val="0064A4"/>
              </a:buClr>
              <a:tabLst>
                <a:tab pos="2393315" algn="l"/>
              </a:tabLst>
            </a:pPr>
            <a:r>
              <a:rPr lang="en-US" sz="1800" dirty="0">
                <a:cs typeface="Times New Roman" panose="02020603050405020304" pitchFamily="18" charset="0"/>
              </a:rPr>
              <a:t>The member agrees to the fees in writing prior to the actual delivery of the non-covered services</a:t>
            </a:r>
          </a:p>
          <a:p>
            <a:pPr indent="-342900" algn="just">
              <a:spcBef>
                <a:spcPts val="0"/>
              </a:spcBef>
              <a:spcAft>
                <a:spcPts val="600"/>
              </a:spcAft>
              <a:buClr>
                <a:srgbClr val="0064A4"/>
              </a:buClr>
              <a:tabLst>
                <a:tab pos="2393315" algn="l"/>
              </a:tabLst>
            </a:pPr>
            <a:r>
              <a:rPr lang="en-US" sz="1800" dirty="0">
                <a:cs typeface="Times New Roman" panose="02020603050405020304" pitchFamily="18" charset="0"/>
              </a:rPr>
              <a:t>A copy of the written agreement is provided to the member and placed in his or her medical record</a:t>
            </a:r>
          </a:p>
          <a:p>
            <a:pPr indent="-342900" algn="just">
              <a:spcBef>
                <a:spcPts val="0"/>
              </a:spcBef>
              <a:spcAft>
                <a:spcPts val="600"/>
              </a:spcAft>
              <a:buClr>
                <a:srgbClr val="0064A4"/>
              </a:buClr>
              <a:tabLst>
                <a:tab pos="2393315" algn="l"/>
              </a:tabLst>
            </a:pPr>
            <a:r>
              <a:rPr lang="en-US" sz="1800" dirty="0">
                <a:cs typeface="Times New Roman" panose="02020603050405020304" pitchFamily="18" charset="0"/>
              </a:rPr>
              <a:t>The rendering provider is not registered with Medi-Cal</a:t>
            </a:r>
            <a:endParaRPr lang="en-US" sz="1800" dirty="0"/>
          </a:p>
        </p:txBody>
      </p:sp>
      <p:sp>
        <p:nvSpPr>
          <p:cNvPr id="4" name="Slide Number Placeholder 3">
            <a:extLst>
              <a:ext uri="{FF2B5EF4-FFF2-40B4-BE49-F238E27FC236}">
                <a16:creationId xmlns:a16="http://schemas.microsoft.com/office/drawing/2014/main" id="{EA6EC90E-5F25-4DD9-A52C-33EECD84BA98}"/>
              </a:ext>
            </a:extLst>
          </p:cNvPr>
          <p:cNvSpPr>
            <a:spLocks noGrp="1"/>
          </p:cNvSpPr>
          <p:nvPr>
            <p:ph type="sldNum" sz="quarter" idx="12"/>
          </p:nvPr>
        </p:nvSpPr>
        <p:spPr/>
        <p:txBody>
          <a:bodyPr/>
          <a:lstStyle/>
          <a:p>
            <a:fld id="{839BD1D2-6DB2-408B-A2BF-D067DFF0EF98}" type="slidenum">
              <a:rPr lang="en-US" smtClean="0"/>
              <a:t>74</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105FABEB-CD5F-4288-806D-0676E16BA2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1567519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Provider Payments Portal</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75</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A4AC2D45-CA9E-4EB6-B4A7-5630D67BB6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4779381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6CF69-DF87-4BBF-A74B-44A27D2875FC}"/>
              </a:ext>
            </a:extLst>
          </p:cNvPr>
          <p:cNvSpPr>
            <a:spLocks noGrp="1"/>
          </p:cNvSpPr>
          <p:nvPr>
            <p:ph type="title"/>
          </p:nvPr>
        </p:nvSpPr>
        <p:spPr/>
        <p:txBody>
          <a:bodyPr/>
          <a:lstStyle/>
          <a:p>
            <a:pPr algn="ctr"/>
            <a:r>
              <a:rPr lang="en-US" sz="3600" dirty="0">
                <a:solidFill>
                  <a:srgbClr val="0064A4"/>
                </a:solidFill>
              </a:rPr>
              <a:t>ECHO Health</a:t>
            </a:r>
          </a:p>
        </p:txBody>
      </p:sp>
      <p:sp>
        <p:nvSpPr>
          <p:cNvPr id="3" name="Content Placeholder 2">
            <a:extLst>
              <a:ext uri="{FF2B5EF4-FFF2-40B4-BE49-F238E27FC236}">
                <a16:creationId xmlns:a16="http://schemas.microsoft.com/office/drawing/2014/main" id="{E1CF974F-D840-452E-BF44-7BD5DCF1031F}"/>
              </a:ext>
            </a:extLst>
          </p:cNvPr>
          <p:cNvSpPr>
            <a:spLocks noGrp="1"/>
          </p:cNvSpPr>
          <p:nvPr>
            <p:ph idx="1"/>
          </p:nvPr>
        </p:nvSpPr>
        <p:spPr/>
        <p:txBody>
          <a:bodyPr/>
          <a:lstStyle/>
          <a:p>
            <a:pPr marL="0" marR="0" indent="0">
              <a:spcBef>
                <a:spcPts val="0"/>
              </a:spcBef>
              <a:spcAft>
                <a:spcPts val="600"/>
              </a:spcAft>
              <a:buNone/>
            </a:pPr>
            <a:r>
              <a:rPr lang="en-US" sz="1800" dirty="0">
                <a:effectLst/>
                <a:ea typeface="Calibri" panose="020F0502020204030204" pitchFamily="34" charset="0"/>
                <a:cs typeface="Times New Roman" panose="02020603050405020304" pitchFamily="18" charset="0"/>
              </a:rPr>
              <a:t>ECHO Health is a leading provider of electronic solutions for payments to healthcare providers. ECHO consolidates individual provider and vendor payments into a single ERISA- and HIPAA-compliant format, remits electronic payments, and provides explanation of provider payment details to Providers.</a:t>
            </a:r>
          </a:p>
          <a:p>
            <a:pPr marL="285750" indent="-285750">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Receive payment electronically</a:t>
            </a:r>
          </a:p>
          <a:p>
            <a:pPr marL="285750" indent="-285750">
              <a:spcBef>
                <a:spcPts val="0"/>
              </a:spcBef>
              <a:spcAft>
                <a:spcPts val="600"/>
              </a:spcAft>
              <a:buClr>
                <a:srgbClr val="0064A4"/>
              </a:buClr>
            </a:pPr>
            <a:r>
              <a:rPr lang="en-US" sz="1800" dirty="0">
                <a:ea typeface="Times New Roman" panose="02020603050405020304" pitchFamily="18" charset="0"/>
                <a:cs typeface="Times New Roman" panose="02020603050405020304" pitchFamily="18" charset="0"/>
              </a:rPr>
              <a:t>Pull EOB/EOP reports</a:t>
            </a:r>
          </a:p>
          <a:p>
            <a:pPr marL="285750" indent="-285750">
              <a:spcBef>
                <a:spcPts val="0"/>
              </a:spcBef>
              <a:spcAft>
                <a:spcPts val="600"/>
              </a:spcAft>
              <a:buClr>
                <a:srgbClr val="0064A4"/>
              </a:buClr>
            </a:pPr>
            <a:r>
              <a:rPr lang="en-US" sz="1800" dirty="0">
                <a:ea typeface="Times New Roman" panose="02020603050405020304" pitchFamily="18" charset="0"/>
                <a:cs typeface="Times New Roman" panose="02020603050405020304" pitchFamily="18" charset="0"/>
              </a:rPr>
              <a:t>Pull capitation reports</a:t>
            </a:r>
            <a:endParaRPr lang="en-US" sz="1800" b="1" dirty="0">
              <a:solidFill>
                <a:schemeClr val="accent1">
                  <a:lumMod val="75000"/>
                </a:schemeClr>
              </a:solidFill>
            </a:endParaRPr>
          </a:p>
        </p:txBody>
      </p:sp>
      <p:sp>
        <p:nvSpPr>
          <p:cNvPr id="4" name="Slide Number Placeholder 3">
            <a:extLst>
              <a:ext uri="{FF2B5EF4-FFF2-40B4-BE49-F238E27FC236}">
                <a16:creationId xmlns:a16="http://schemas.microsoft.com/office/drawing/2014/main" id="{4490151A-D39D-4FBD-BDA2-669EFF7F043F}"/>
              </a:ext>
            </a:extLst>
          </p:cNvPr>
          <p:cNvSpPr>
            <a:spLocks noGrp="1"/>
          </p:cNvSpPr>
          <p:nvPr>
            <p:ph type="sldNum" sz="quarter" idx="12"/>
          </p:nvPr>
        </p:nvSpPr>
        <p:spPr/>
        <p:txBody>
          <a:bodyPr/>
          <a:lstStyle/>
          <a:p>
            <a:fld id="{839BD1D2-6DB2-408B-A2BF-D067DFF0EF98}" type="slidenum">
              <a:rPr lang="en-US" smtClean="0"/>
              <a:t>76</a:t>
            </a:fld>
            <a:endParaRPr lang="en-US" dirty="0"/>
          </a:p>
        </p:txBody>
      </p:sp>
      <p:pic>
        <p:nvPicPr>
          <p:cNvPr id="8" name="Picture 7">
            <a:extLst>
              <a:ext uri="{FF2B5EF4-FFF2-40B4-BE49-F238E27FC236}">
                <a16:creationId xmlns:a16="http://schemas.microsoft.com/office/drawing/2014/main" id="{40997A50-69A3-416F-AAE4-567556A53381}"/>
              </a:ext>
            </a:extLst>
          </p:cNvPr>
          <p:cNvPicPr>
            <a:picLocks noChangeAspect="1"/>
          </p:cNvPicPr>
          <p:nvPr/>
        </p:nvPicPr>
        <p:blipFill>
          <a:blip r:embed="rId2"/>
          <a:stretch>
            <a:fillRect/>
          </a:stretch>
        </p:blipFill>
        <p:spPr>
          <a:xfrm>
            <a:off x="3148013" y="3621662"/>
            <a:ext cx="4929187" cy="2779138"/>
          </a:xfrm>
          <a:prstGeom prst="rect">
            <a:avLst/>
          </a:prstGeom>
          <a:ln>
            <a:noFill/>
          </a:ln>
          <a:effectLst>
            <a:outerShdw blurRad="190500" algn="tl" rotWithShape="0">
              <a:srgbClr val="000000">
                <a:alpha val="70000"/>
              </a:srgbClr>
            </a:outerShdw>
          </a:effectLst>
        </p:spPr>
      </p:pic>
      <p:pic>
        <p:nvPicPr>
          <p:cNvPr id="7" name="Graphic 6" descr="Caret Up with solid fill">
            <a:hlinkClick r:id="rId3" action="ppaction://hlinksldjump"/>
            <a:extLst>
              <a:ext uri="{FF2B5EF4-FFF2-40B4-BE49-F238E27FC236}">
                <a16:creationId xmlns:a16="http://schemas.microsoft.com/office/drawing/2014/main" id="{08E150CD-E7C8-49E6-AD6C-AAB138BFFA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29003037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6CF69-DF87-4BBF-A74B-44A27D2875FC}"/>
              </a:ext>
            </a:extLst>
          </p:cNvPr>
          <p:cNvSpPr>
            <a:spLocks noGrp="1"/>
          </p:cNvSpPr>
          <p:nvPr>
            <p:ph type="title"/>
          </p:nvPr>
        </p:nvSpPr>
        <p:spPr/>
        <p:txBody>
          <a:bodyPr/>
          <a:lstStyle/>
          <a:p>
            <a:pPr algn="ctr"/>
            <a:r>
              <a:rPr lang="en-US" sz="3600" dirty="0">
                <a:solidFill>
                  <a:srgbClr val="0064A4"/>
                </a:solidFill>
              </a:rPr>
              <a:t>ECHO Health</a:t>
            </a:r>
          </a:p>
        </p:txBody>
      </p:sp>
      <p:sp>
        <p:nvSpPr>
          <p:cNvPr id="3" name="Content Placeholder 2">
            <a:extLst>
              <a:ext uri="{FF2B5EF4-FFF2-40B4-BE49-F238E27FC236}">
                <a16:creationId xmlns:a16="http://schemas.microsoft.com/office/drawing/2014/main" id="{E1CF974F-D840-452E-BF44-7BD5DCF1031F}"/>
              </a:ext>
            </a:extLst>
          </p:cNvPr>
          <p:cNvSpPr>
            <a:spLocks noGrp="1"/>
          </p:cNvSpPr>
          <p:nvPr>
            <p:ph idx="1"/>
          </p:nvPr>
        </p:nvSpPr>
        <p:spPr/>
        <p:txBody>
          <a:bodyPr>
            <a:normAutofit fontScale="85000" lnSpcReduction="10000"/>
          </a:bodyPr>
          <a:lstStyle/>
          <a:p>
            <a:pPr marL="114300" indent="0">
              <a:lnSpc>
                <a:spcPct val="110000"/>
              </a:lnSpc>
              <a:spcBef>
                <a:spcPts val="0"/>
              </a:spcBef>
              <a:spcAft>
                <a:spcPts val="600"/>
              </a:spcAft>
              <a:buNone/>
            </a:pPr>
            <a:r>
              <a:rPr lang="en-US" sz="1900" dirty="0">
                <a:effectLst/>
                <a:ea typeface="Calibri" panose="020F0502020204030204" pitchFamily="34" charset="0"/>
                <a:cs typeface="Times New Roman" panose="02020603050405020304" pitchFamily="18" charset="0"/>
              </a:rPr>
              <a:t>ECHO Provider Payments Portal: </a:t>
            </a:r>
            <a:r>
              <a:rPr lang="en-US" sz="1900" dirty="0">
                <a:hlinkClick r:id="rId2"/>
              </a:rPr>
              <a:t>ECHO Provider Direct - Login (providerpayments.com)</a:t>
            </a:r>
            <a:endParaRPr lang="en-US" sz="1900" dirty="0"/>
          </a:p>
          <a:p>
            <a:pPr marL="114300" indent="0">
              <a:lnSpc>
                <a:spcPct val="110000"/>
              </a:lnSpc>
              <a:spcBef>
                <a:spcPts val="0"/>
              </a:spcBef>
              <a:spcAft>
                <a:spcPts val="600"/>
              </a:spcAft>
              <a:buNone/>
            </a:pPr>
            <a:endParaRPr lang="en-US" sz="1900" b="1" dirty="0">
              <a:solidFill>
                <a:schemeClr val="accent1">
                  <a:lumMod val="75000"/>
                </a:schemeClr>
              </a:solidFill>
            </a:endParaRPr>
          </a:p>
          <a:p>
            <a:pPr marL="114300" indent="0">
              <a:lnSpc>
                <a:spcPct val="110000"/>
              </a:lnSpc>
              <a:spcBef>
                <a:spcPts val="0"/>
              </a:spcBef>
              <a:spcAft>
                <a:spcPts val="600"/>
              </a:spcAft>
              <a:buNone/>
            </a:pPr>
            <a:r>
              <a:rPr lang="en-US" sz="1900" dirty="0"/>
              <a:t>Claims and Capitation Payments are completed by ECHO and can be reimbursed as:</a:t>
            </a:r>
          </a:p>
          <a:p>
            <a:pPr>
              <a:lnSpc>
                <a:spcPct val="110000"/>
              </a:lnSpc>
              <a:spcBef>
                <a:spcPts val="0"/>
              </a:spcBef>
              <a:spcAft>
                <a:spcPts val="600"/>
              </a:spcAft>
              <a:buClr>
                <a:srgbClr val="0064A4"/>
              </a:buClr>
            </a:pPr>
            <a:r>
              <a:rPr lang="en-US" sz="1900" dirty="0">
                <a:solidFill>
                  <a:srgbClr val="0064A4"/>
                </a:solidFill>
              </a:rPr>
              <a:t>Paper check</a:t>
            </a:r>
          </a:p>
          <a:p>
            <a:pPr>
              <a:lnSpc>
                <a:spcPct val="110000"/>
              </a:lnSpc>
              <a:spcBef>
                <a:spcPts val="0"/>
              </a:spcBef>
              <a:spcAft>
                <a:spcPts val="600"/>
              </a:spcAft>
              <a:buClr>
                <a:srgbClr val="0064A4"/>
              </a:buClr>
            </a:pPr>
            <a:r>
              <a:rPr lang="en-US" sz="1900" dirty="0">
                <a:solidFill>
                  <a:srgbClr val="0064A4"/>
                </a:solidFill>
              </a:rPr>
              <a:t>Virtual Card (</a:t>
            </a:r>
            <a:r>
              <a:rPr lang="en-US" sz="1900" dirty="0" err="1">
                <a:solidFill>
                  <a:srgbClr val="0064A4"/>
                </a:solidFill>
              </a:rPr>
              <a:t>Vcard</a:t>
            </a:r>
            <a:r>
              <a:rPr lang="en-US" sz="1900" dirty="0">
                <a:solidFill>
                  <a:srgbClr val="0064A4"/>
                </a:solidFill>
              </a:rPr>
              <a:t>) </a:t>
            </a:r>
            <a:r>
              <a:rPr lang="en-US" sz="1900" dirty="0"/>
              <a:t>– virtual visa debit transaction</a:t>
            </a:r>
          </a:p>
          <a:p>
            <a:pPr lvl="1">
              <a:lnSpc>
                <a:spcPct val="110000"/>
              </a:lnSpc>
              <a:spcBef>
                <a:spcPts val="0"/>
              </a:spcBef>
              <a:spcAft>
                <a:spcPts val="600"/>
              </a:spcAft>
              <a:buClr>
                <a:srgbClr val="0064A4"/>
              </a:buClr>
              <a:buFont typeface="Courier New" panose="02070309020205020404" pitchFamily="49" charset="0"/>
              <a:buChar char="o"/>
            </a:pPr>
            <a:r>
              <a:rPr lang="en-US" sz="1900" dirty="0"/>
              <a:t>Default option for new providers</a:t>
            </a:r>
          </a:p>
          <a:p>
            <a:pPr lvl="1">
              <a:lnSpc>
                <a:spcPct val="110000"/>
              </a:lnSpc>
              <a:spcBef>
                <a:spcPts val="0"/>
              </a:spcBef>
              <a:spcAft>
                <a:spcPts val="600"/>
              </a:spcAft>
              <a:buClr>
                <a:srgbClr val="0064A4"/>
              </a:buClr>
              <a:buFont typeface="Courier New" panose="02070309020205020404" pitchFamily="49" charset="0"/>
              <a:buChar char="o"/>
            </a:pPr>
            <a:r>
              <a:rPr lang="en-US" sz="1900" dirty="0"/>
              <a:t>To manage Virtual Card payments or change payment method, providers can update via </a:t>
            </a:r>
            <a:r>
              <a:rPr lang="en-US" sz="1900" dirty="0">
                <a:hlinkClick r:id="rId3"/>
              </a:rPr>
              <a:t>ECHO VCARD (echovcards.com)</a:t>
            </a:r>
            <a:endParaRPr lang="en-US" sz="1900" dirty="0"/>
          </a:p>
          <a:p>
            <a:pPr lvl="1">
              <a:lnSpc>
                <a:spcPct val="110000"/>
              </a:lnSpc>
              <a:spcBef>
                <a:spcPts val="0"/>
              </a:spcBef>
              <a:spcAft>
                <a:spcPts val="600"/>
              </a:spcAft>
              <a:buClr>
                <a:srgbClr val="0064A4"/>
              </a:buClr>
              <a:buFont typeface="Courier New" panose="02070309020205020404" pitchFamily="49" charset="0"/>
              <a:buChar char="o"/>
            </a:pPr>
            <a:r>
              <a:rPr lang="en-US" sz="1900" dirty="0"/>
              <a:t>For </a:t>
            </a:r>
            <a:r>
              <a:rPr lang="en-US" sz="1900" dirty="0" err="1"/>
              <a:t>Vcard</a:t>
            </a:r>
            <a:r>
              <a:rPr lang="en-US" sz="1900" dirty="0"/>
              <a:t> specific inquiries, you may call (877) 705-4230</a:t>
            </a:r>
          </a:p>
          <a:p>
            <a:pPr>
              <a:lnSpc>
                <a:spcPct val="110000"/>
              </a:lnSpc>
              <a:spcBef>
                <a:spcPts val="0"/>
              </a:spcBef>
              <a:spcAft>
                <a:spcPts val="600"/>
              </a:spcAft>
              <a:buClr>
                <a:srgbClr val="0064A4"/>
              </a:buClr>
            </a:pPr>
            <a:r>
              <a:rPr lang="en-US" sz="1900" dirty="0">
                <a:solidFill>
                  <a:srgbClr val="0064A4"/>
                </a:solidFill>
              </a:rPr>
              <a:t>EFT/ACH </a:t>
            </a:r>
            <a:r>
              <a:rPr lang="en-US" sz="1900" dirty="0"/>
              <a:t>– automatic direct deposit to a bank account</a:t>
            </a:r>
          </a:p>
          <a:p>
            <a:pPr lvl="1">
              <a:lnSpc>
                <a:spcPct val="110000"/>
              </a:lnSpc>
              <a:spcBef>
                <a:spcPts val="0"/>
              </a:spcBef>
              <a:spcAft>
                <a:spcPts val="600"/>
              </a:spcAft>
              <a:buClr>
                <a:srgbClr val="0064A4"/>
              </a:buClr>
              <a:buFont typeface="Courier New" panose="02070309020205020404" pitchFamily="49" charset="0"/>
              <a:buChar char="o"/>
            </a:pPr>
            <a:r>
              <a:rPr lang="en-US" sz="1900" dirty="0"/>
              <a:t>To enroll in EFT, providers can enroll online </a:t>
            </a:r>
            <a:r>
              <a:rPr lang="en-US" sz="1900" dirty="0">
                <a:hlinkClick r:id="rId4"/>
              </a:rPr>
              <a:t>ECHO Health (echohealthinc.com)</a:t>
            </a:r>
            <a:endParaRPr lang="en-US" sz="1900" dirty="0"/>
          </a:p>
          <a:p>
            <a:pPr lvl="1">
              <a:lnSpc>
                <a:spcPct val="110000"/>
              </a:lnSpc>
              <a:spcBef>
                <a:spcPts val="0"/>
              </a:spcBef>
              <a:spcAft>
                <a:spcPts val="600"/>
              </a:spcAft>
              <a:buClr>
                <a:srgbClr val="0064A4"/>
              </a:buClr>
              <a:buFont typeface="Courier New" panose="02070309020205020404" pitchFamily="49" charset="0"/>
              <a:buChar char="o"/>
            </a:pPr>
            <a:r>
              <a:rPr lang="en-US" sz="1900" dirty="0"/>
              <a:t>Providers can also email </a:t>
            </a:r>
            <a:r>
              <a:rPr lang="en-US" sz="1900" dirty="0">
                <a:hlinkClick r:id="rId5"/>
              </a:rPr>
              <a:t>EDI@echohealthinc.com</a:t>
            </a:r>
            <a:r>
              <a:rPr lang="en-US" sz="1900" dirty="0"/>
              <a:t> </a:t>
            </a:r>
          </a:p>
          <a:p>
            <a:pPr marL="114300" indent="0">
              <a:lnSpc>
                <a:spcPct val="110000"/>
              </a:lnSpc>
              <a:spcBef>
                <a:spcPts val="0"/>
              </a:spcBef>
              <a:spcAft>
                <a:spcPts val="600"/>
              </a:spcAft>
              <a:buNone/>
            </a:pPr>
            <a:endParaRPr lang="en-US" sz="1900" dirty="0"/>
          </a:p>
          <a:p>
            <a:pPr marL="114300" indent="0">
              <a:lnSpc>
                <a:spcPct val="110000"/>
              </a:lnSpc>
              <a:spcBef>
                <a:spcPts val="0"/>
              </a:spcBef>
              <a:spcAft>
                <a:spcPts val="600"/>
              </a:spcAft>
              <a:buNone/>
            </a:pPr>
            <a:r>
              <a:rPr lang="en-US" sz="1900" dirty="0"/>
              <a:t>You may contact the ECHO Customer Service for General Payment Inquiries at (888) 834-3511.</a:t>
            </a:r>
          </a:p>
        </p:txBody>
      </p:sp>
      <p:sp>
        <p:nvSpPr>
          <p:cNvPr id="4" name="Slide Number Placeholder 3">
            <a:extLst>
              <a:ext uri="{FF2B5EF4-FFF2-40B4-BE49-F238E27FC236}">
                <a16:creationId xmlns:a16="http://schemas.microsoft.com/office/drawing/2014/main" id="{4490151A-D39D-4FBD-BDA2-669EFF7F043F}"/>
              </a:ext>
            </a:extLst>
          </p:cNvPr>
          <p:cNvSpPr>
            <a:spLocks noGrp="1"/>
          </p:cNvSpPr>
          <p:nvPr>
            <p:ph type="sldNum" sz="quarter" idx="12"/>
          </p:nvPr>
        </p:nvSpPr>
        <p:spPr/>
        <p:txBody>
          <a:bodyPr/>
          <a:lstStyle/>
          <a:p>
            <a:fld id="{839BD1D2-6DB2-408B-A2BF-D067DFF0EF98}" type="slidenum">
              <a:rPr lang="en-US" smtClean="0"/>
              <a:t>77</a:t>
            </a:fld>
            <a:endParaRPr lang="en-US" dirty="0"/>
          </a:p>
        </p:txBody>
      </p:sp>
      <p:pic>
        <p:nvPicPr>
          <p:cNvPr id="7" name="Graphic 6" descr="Caret Up with solid fill">
            <a:hlinkClick r:id="rId6" action="ppaction://hlinksldjump"/>
            <a:extLst>
              <a:ext uri="{FF2B5EF4-FFF2-40B4-BE49-F238E27FC236}">
                <a16:creationId xmlns:a16="http://schemas.microsoft.com/office/drawing/2014/main" id="{CCEF4EF6-618A-4540-A07B-CE3D23A5AB8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86165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Quality Improvement (HEDIS)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78</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DE1F4DE3-0243-4EE7-880B-6C8D3B1930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2117959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9E48-B6DD-4D17-B86E-B9384739EA6D}"/>
              </a:ext>
            </a:extLst>
          </p:cNvPr>
          <p:cNvSpPr>
            <a:spLocks noGrp="1"/>
          </p:cNvSpPr>
          <p:nvPr>
            <p:ph type="title"/>
          </p:nvPr>
        </p:nvSpPr>
        <p:spPr/>
        <p:txBody>
          <a:bodyPr/>
          <a:lstStyle/>
          <a:p>
            <a:pPr algn="ctr"/>
            <a:r>
              <a:rPr lang="en-US" sz="3600" dirty="0">
                <a:solidFill>
                  <a:srgbClr val="0064A4"/>
                </a:solidFill>
              </a:rPr>
              <a:t>Quality Improvement (HEDIS)</a:t>
            </a:r>
            <a:endParaRPr lang="en-US" dirty="0"/>
          </a:p>
        </p:txBody>
      </p:sp>
      <p:sp>
        <p:nvSpPr>
          <p:cNvPr id="3" name="Content Placeholder 2">
            <a:extLst>
              <a:ext uri="{FF2B5EF4-FFF2-40B4-BE49-F238E27FC236}">
                <a16:creationId xmlns:a16="http://schemas.microsoft.com/office/drawing/2014/main" id="{5936E183-6EA7-4C31-BC5C-9E851C3D0C9E}"/>
              </a:ext>
            </a:extLst>
          </p:cNvPr>
          <p:cNvSpPr>
            <a:spLocks noGrp="1"/>
          </p:cNvSpPr>
          <p:nvPr>
            <p:ph idx="1"/>
          </p:nvPr>
        </p:nvSpPr>
        <p:spPr/>
        <p:txBody>
          <a:bodyPr>
            <a:normAutofit fontScale="92500" lnSpcReduction="20000"/>
          </a:bodyPr>
          <a:lstStyle/>
          <a:p>
            <a:pPr marL="0" marR="0" indent="0" algn="just">
              <a:lnSpc>
                <a:spcPct val="110000"/>
              </a:lnSpc>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What is HEDIS®?</a:t>
            </a:r>
          </a:p>
          <a:p>
            <a:pPr marL="0" marR="0" indent="0" algn="just">
              <a:lnSpc>
                <a:spcPct val="11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HEDIS® consists of a set of performance measures used by health plans that compare how well a plan performs in these areas:</a:t>
            </a:r>
          </a:p>
          <a:p>
            <a:pPr marL="285750" indent="-285750" algn="just">
              <a:lnSpc>
                <a:spcPct val="110000"/>
              </a:lnSpc>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Quality of care</a:t>
            </a:r>
          </a:p>
          <a:p>
            <a:pPr marL="285750" indent="-285750" algn="just">
              <a:lnSpc>
                <a:spcPct val="110000"/>
              </a:lnSpc>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Access to care</a:t>
            </a:r>
          </a:p>
          <a:p>
            <a:pPr marL="285750" indent="-285750" algn="just">
              <a:lnSpc>
                <a:spcPct val="110000"/>
              </a:lnSpc>
              <a:spcBef>
                <a:spcPts val="0"/>
              </a:spcBef>
              <a:spcAft>
                <a:spcPts val="600"/>
              </a:spcAft>
              <a:buClr>
                <a:srgbClr val="0064A4"/>
              </a:buClr>
            </a:pPr>
            <a:r>
              <a:rPr lang="en-US" sz="1800" dirty="0">
                <a:effectLst/>
                <a:ea typeface="Times New Roman" panose="02020603050405020304" pitchFamily="18" charset="0"/>
                <a:cs typeface="Times New Roman" panose="02020603050405020304" pitchFamily="18" charset="0"/>
              </a:rPr>
              <a:t>Member satisfaction</a:t>
            </a:r>
          </a:p>
          <a:p>
            <a:pPr marL="0" marR="0" indent="0" algn="just">
              <a:lnSpc>
                <a:spcPct val="110000"/>
              </a:lnSpc>
              <a:spcBef>
                <a:spcPts val="0"/>
              </a:spcBef>
              <a:spcAft>
                <a:spcPts val="600"/>
              </a:spcAft>
              <a:buNone/>
            </a:pPr>
            <a:r>
              <a:rPr lang="en-US" sz="1800" dirty="0">
                <a:solidFill>
                  <a:srgbClr val="767679"/>
                </a:solidFill>
                <a:effectLst/>
                <a:ea typeface="Calibri" panose="020F0502020204030204" pitchFamily="34" charset="0"/>
                <a:cs typeface="Times New Roman" panose="02020603050405020304" pitchFamily="18" charset="0"/>
              </a:rPr>
              <a:t>HEDIS is a registered trademark of the National Committee for Quality Assurance (NCQA).</a:t>
            </a:r>
          </a:p>
          <a:p>
            <a:pPr marL="0" marR="0" indent="0" algn="just">
              <a:lnSpc>
                <a:spcPct val="110000"/>
              </a:lnSpc>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Why is HEDIS Important?</a:t>
            </a:r>
          </a:p>
          <a:p>
            <a:pPr marL="0" marR="0" indent="0" algn="just">
              <a:lnSpc>
                <a:spcPct val="11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HEDIS ensures we are offering quality preventive care and service to our members. By proactively managing patients’ care, you can effectively monitor their health and identify issues that may arise with their care.</a:t>
            </a:r>
          </a:p>
          <a:p>
            <a:pPr marL="0" marR="0" indent="0" algn="just">
              <a:lnSpc>
                <a:spcPct val="110000"/>
              </a:lnSpc>
              <a:spcBef>
                <a:spcPts val="0"/>
              </a:spcBef>
              <a:spcAft>
                <a:spcPts val="600"/>
              </a:spcAft>
              <a:buNone/>
            </a:pPr>
            <a:r>
              <a:rPr lang="en-US" sz="1800" dirty="0">
                <a:effectLst/>
                <a:ea typeface="Calibri" panose="020F0502020204030204" pitchFamily="34" charset="0"/>
                <a:cs typeface="Times New Roman" panose="02020603050405020304" pitchFamily="18" charset="0"/>
              </a:rPr>
              <a:t>We work with our providers to continuously improve performance on HEDIS scores. Contact PR to review your performance and find opportunities for improvement. </a:t>
            </a:r>
          </a:p>
          <a:p>
            <a:pPr marL="0" marR="0" indent="0" algn="just">
              <a:lnSpc>
                <a:spcPct val="110000"/>
              </a:lnSpc>
              <a:spcBef>
                <a:spcPts val="0"/>
              </a:spcBef>
              <a:spcAft>
                <a:spcPts val="600"/>
              </a:spcAft>
              <a:buNone/>
            </a:pPr>
            <a:r>
              <a:rPr lang="en-US" sz="1800" dirty="0">
                <a:solidFill>
                  <a:srgbClr val="767679"/>
                </a:solidFill>
                <a:effectLst/>
                <a:ea typeface="Calibri" panose="020F0502020204030204" pitchFamily="34" charset="0"/>
                <a:cs typeface="Times New Roman" panose="02020603050405020304" pitchFamily="18" charset="0"/>
              </a:rPr>
              <a:t>For more information and resources, contact PR at </a:t>
            </a:r>
            <a:r>
              <a:rPr lang="en-US" sz="1800" u="sng" dirty="0">
                <a:solidFill>
                  <a:srgbClr val="036CB6"/>
                </a:solidFill>
                <a:effectLst/>
                <a:ea typeface="Calibri" panose="020F0502020204030204" pitchFamily="34" charset="0"/>
                <a:cs typeface="Times New Roman" panose="02020603050405020304" pitchFamily="18" charset="0"/>
                <a:hlinkClick r:id="rId3"/>
              </a:rPr>
              <a:t>providerrelations@choc.org</a:t>
            </a:r>
            <a:r>
              <a:rPr lang="en-US" sz="1800" dirty="0">
                <a:solidFill>
                  <a:srgbClr val="767679"/>
                </a:solidFill>
                <a:effectLst/>
                <a:ea typeface="Calibri" panose="020F0502020204030204" pitchFamily="34" charset="0"/>
                <a:cs typeface="Times New Roman" panose="02020603050405020304" pitchFamily="18" charset="0"/>
              </a:rPr>
              <a:t>.</a:t>
            </a:r>
            <a:r>
              <a:rPr lang="en-US" sz="1800" dirty="0">
                <a:solidFill>
                  <a:schemeClr val="tx2">
                    <a:lumMod val="60000"/>
                    <a:lumOff val="40000"/>
                  </a:schemeClr>
                </a:solidFill>
                <a:effectLst/>
                <a:ea typeface="Calibri" panose="020F0502020204030204" pitchFamily="34" charset="0"/>
                <a:cs typeface="Times New Roman" panose="02020603050405020304" pitchFamily="18" charset="0"/>
              </a:rPr>
              <a:t> </a:t>
            </a:r>
            <a:r>
              <a:rPr lang="en-US" sz="1800" dirty="0">
                <a:hlinkClick r:id="rId4"/>
              </a:rPr>
              <a:t>HEDIS Tools - CHOC Health Alliance</a:t>
            </a:r>
            <a:endParaRPr lang="en-US" dirty="0"/>
          </a:p>
        </p:txBody>
      </p:sp>
      <p:sp>
        <p:nvSpPr>
          <p:cNvPr id="4" name="Slide Number Placeholder 3">
            <a:extLst>
              <a:ext uri="{FF2B5EF4-FFF2-40B4-BE49-F238E27FC236}">
                <a16:creationId xmlns:a16="http://schemas.microsoft.com/office/drawing/2014/main" id="{326B5C74-D308-41DF-B4E5-FEF04EFDA1D3}"/>
              </a:ext>
            </a:extLst>
          </p:cNvPr>
          <p:cNvSpPr>
            <a:spLocks noGrp="1"/>
          </p:cNvSpPr>
          <p:nvPr>
            <p:ph type="sldNum" sz="quarter" idx="12"/>
          </p:nvPr>
        </p:nvSpPr>
        <p:spPr/>
        <p:txBody>
          <a:bodyPr/>
          <a:lstStyle/>
          <a:p>
            <a:fld id="{839BD1D2-6DB2-408B-A2BF-D067DFF0EF98}" type="slidenum">
              <a:rPr lang="en-US" smtClean="0"/>
              <a:t>79</a:t>
            </a:fld>
            <a:endParaRPr lang="en-US" dirty="0"/>
          </a:p>
        </p:txBody>
      </p:sp>
      <p:pic>
        <p:nvPicPr>
          <p:cNvPr id="5" name="Graphic 4" descr="Caret Up with solid fill">
            <a:hlinkClick r:id="rId5" action="ppaction://hlinksldjump"/>
            <a:extLst>
              <a:ext uri="{FF2B5EF4-FFF2-40B4-BE49-F238E27FC236}">
                <a16:creationId xmlns:a16="http://schemas.microsoft.com/office/drawing/2014/main" id="{041C8B68-918D-4BC8-8893-1DD04DE6EA7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98581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39AE9-73D4-46ED-AEB5-03D3A93725C0}"/>
              </a:ext>
            </a:extLst>
          </p:cNvPr>
          <p:cNvSpPr>
            <a:spLocks noGrp="1"/>
          </p:cNvSpPr>
          <p:nvPr>
            <p:ph type="title"/>
          </p:nvPr>
        </p:nvSpPr>
        <p:spPr/>
        <p:txBody>
          <a:bodyPr/>
          <a:lstStyle/>
          <a:p>
            <a:pPr algn="ctr"/>
            <a:r>
              <a:rPr lang="en-US" sz="3600" dirty="0">
                <a:solidFill>
                  <a:srgbClr val="0064A4"/>
                </a:solidFill>
              </a:rPr>
              <a:t>Early and Periodic Screening, Diagnosis and Treatment Referrals</a:t>
            </a:r>
            <a:endParaRPr lang="en-US" dirty="0"/>
          </a:p>
        </p:txBody>
      </p:sp>
      <p:sp>
        <p:nvSpPr>
          <p:cNvPr id="3" name="Content Placeholder 2">
            <a:extLst>
              <a:ext uri="{FF2B5EF4-FFF2-40B4-BE49-F238E27FC236}">
                <a16:creationId xmlns:a16="http://schemas.microsoft.com/office/drawing/2014/main" id="{1D0765CA-FB8C-4606-A94D-7FE93AF79ED3}"/>
              </a:ext>
            </a:extLst>
          </p:cNvPr>
          <p:cNvSpPr>
            <a:spLocks noGrp="1"/>
          </p:cNvSpPr>
          <p:nvPr>
            <p:ph idx="1"/>
          </p:nvPr>
        </p:nvSpPr>
        <p:spPr>
          <a:xfrm>
            <a:off x="457200" y="1600200"/>
            <a:ext cx="7620000" cy="5105400"/>
          </a:xfrm>
        </p:spPr>
        <p:txBody>
          <a:bodyPr>
            <a:normAutofit fontScale="92500" lnSpcReduction="20000"/>
          </a:bodyPr>
          <a:lstStyle/>
          <a:p>
            <a:pPr marL="0" marR="0" indent="0" algn="just">
              <a:spcBef>
                <a:spcPts val="0"/>
              </a:spcBef>
              <a:spcAft>
                <a:spcPts val="600"/>
              </a:spcAft>
              <a:buNone/>
            </a:pPr>
            <a:r>
              <a:rPr lang="en-US" sz="1800" dirty="0">
                <a:effectLst/>
                <a:ea typeface="Calibri" panose="020F0502020204030204" pitchFamily="34" charset="0"/>
                <a:cs typeface="Times New Roman" panose="02020603050405020304" pitchFamily="18" charset="0"/>
              </a:rPr>
              <a:t>Early and Periodic Screening, Diagnosis and Treatment (EPSDT) services are initial, periodic or additional health assessments of  a Medi-Cal eligible individual under 21 years of age.</a:t>
            </a:r>
          </a:p>
          <a:p>
            <a:pPr marL="0" marR="0" indent="0" algn="just">
              <a:spcBef>
                <a:spcPts val="0"/>
              </a:spcBef>
              <a:spcAft>
                <a:spcPts val="600"/>
              </a:spcAft>
              <a:buNone/>
            </a:pPr>
            <a:r>
              <a:rPr lang="en-US" sz="1800" dirty="0">
                <a:cs typeface="Times New Roman" panose="02020603050405020304" pitchFamily="18" charset="0"/>
              </a:rPr>
              <a:t>EPSDT services include medically necessary behavioral health treatment (BHT) for Medi-Cal eligible individuals less than 21 years of age. BHT includes, but is not limited to, applied behavioral analysis (ABA).</a:t>
            </a:r>
          </a:p>
          <a:p>
            <a:pPr marL="0" marR="0" indent="0" algn="just">
              <a:spcBef>
                <a:spcPts val="0"/>
              </a:spcBef>
              <a:spcAft>
                <a:spcPts val="600"/>
              </a:spcAft>
              <a:buNone/>
            </a:pPr>
            <a:r>
              <a:rPr lang="en-US" sz="1800" dirty="0">
                <a:cs typeface="Times New Roman" panose="02020603050405020304" pitchFamily="18" charset="0"/>
              </a:rPr>
              <a:t>EPSDT supplemental services include, but are not limited to:</a:t>
            </a:r>
          </a:p>
          <a:p>
            <a:pPr marL="285750" indent="-285750" algn="just">
              <a:spcBef>
                <a:spcPts val="0"/>
              </a:spcBef>
              <a:spcAft>
                <a:spcPts val="600"/>
              </a:spcAft>
              <a:buClr>
                <a:srgbClr val="0064A4"/>
              </a:buClr>
            </a:pPr>
            <a:r>
              <a:rPr lang="en-US" sz="1800" dirty="0"/>
              <a:t>Acupuncture</a:t>
            </a:r>
          </a:p>
          <a:p>
            <a:pPr marL="285750" indent="-285750" algn="just">
              <a:spcBef>
                <a:spcPts val="0"/>
              </a:spcBef>
              <a:spcAft>
                <a:spcPts val="600"/>
              </a:spcAft>
              <a:buClr>
                <a:srgbClr val="0064A4"/>
              </a:buClr>
            </a:pPr>
            <a:r>
              <a:rPr lang="en-US" sz="1800" dirty="0"/>
              <a:t>Audiology</a:t>
            </a:r>
          </a:p>
          <a:p>
            <a:pPr marL="285750" indent="-285750" algn="just">
              <a:spcBef>
                <a:spcPts val="0"/>
              </a:spcBef>
              <a:spcAft>
                <a:spcPts val="600"/>
              </a:spcAft>
              <a:buClr>
                <a:srgbClr val="0064A4"/>
              </a:buClr>
            </a:pPr>
            <a:r>
              <a:rPr lang="en-US" sz="1800" dirty="0"/>
              <a:t>Chiropractic</a:t>
            </a:r>
          </a:p>
          <a:p>
            <a:pPr marL="285750" indent="-285750" algn="just">
              <a:spcBef>
                <a:spcPts val="0"/>
              </a:spcBef>
              <a:spcAft>
                <a:spcPts val="600"/>
              </a:spcAft>
              <a:buClr>
                <a:srgbClr val="0064A4"/>
              </a:buClr>
            </a:pPr>
            <a:r>
              <a:rPr lang="en-US" sz="1800" dirty="0"/>
              <a:t>Cochlear implants</a:t>
            </a:r>
          </a:p>
          <a:p>
            <a:pPr marL="285750" indent="-285750" algn="just">
              <a:spcBef>
                <a:spcPts val="0"/>
              </a:spcBef>
              <a:spcAft>
                <a:spcPts val="600"/>
              </a:spcAft>
              <a:buClr>
                <a:srgbClr val="0064A4"/>
              </a:buClr>
            </a:pPr>
            <a:r>
              <a:rPr lang="en-US" sz="1800" dirty="0"/>
              <a:t>Case management services</a:t>
            </a:r>
          </a:p>
          <a:p>
            <a:pPr marL="285750" indent="-285750" algn="just">
              <a:spcBef>
                <a:spcPts val="0"/>
              </a:spcBef>
              <a:spcAft>
                <a:spcPts val="600"/>
              </a:spcAft>
              <a:buClr>
                <a:srgbClr val="0064A4"/>
              </a:buClr>
            </a:pPr>
            <a:r>
              <a:rPr lang="en-US" sz="1800" dirty="0"/>
              <a:t>Hearing aid batteries</a:t>
            </a:r>
          </a:p>
          <a:p>
            <a:pPr marL="285750" indent="-285750" algn="just">
              <a:spcBef>
                <a:spcPts val="0"/>
              </a:spcBef>
              <a:spcAft>
                <a:spcPts val="600"/>
              </a:spcAft>
              <a:buClr>
                <a:srgbClr val="0064A4"/>
              </a:buClr>
            </a:pPr>
            <a:r>
              <a:rPr lang="en-US" sz="1800" dirty="0"/>
              <a:t>In-Home private duty nursing</a:t>
            </a:r>
          </a:p>
          <a:p>
            <a:pPr marL="285750" indent="-285750" algn="just">
              <a:spcBef>
                <a:spcPts val="0"/>
              </a:spcBef>
              <a:spcAft>
                <a:spcPts val="600"/>
              </a:spcAft>
              <a:buClr>
                <a:srgbClr val="0064A4"/>
              </a:buClr>
            </a:pPr>
            <a:r>
              <a:rPr lang="en-US" sz="1800" dirty="0"/>
              <a:t>Medical nutrition services</a:t>
            </a:r>
          </a:p>
          <a:p>
            <a:pPr marL="285750" indent="-285750" algn="just">
              <a:spcBef>
                <a:spcPts val="0"/>
              </a:spcBef>
              <a:spcAft>
                <a:spcPts val="600"/>
              </a:spcAft>
              <a:buClr>
                <a:srgbClr val="0064A4"/>
              </a:buClr>
            </a:pPr>
            <a:r>
              <a:rPr lang="en-US" sz="1800" dirty="0"/>
              <a:t>Occupational therapy</a:t>
            </a:r>
          </a:p>
          <a:p>
            <a:pPr marL="285750" indent="-285750" algn="just">
              <a:spcBef>
                <a:spcPts val="0"/>
              </a:spcBef>
              <a:spcAft>
                <a:spcPts val="600"/>
              </a:spcAft>
              <a:buClr>
                <a:srgbClr val="0064A4"/>
              </a:buClr>
            </a:pPr>
            <a:r>
              <a:rPr lang="en-US" sz="1800" dirty="0"/>
              <a:t>Pediatric day health care</a:t>
            </a:r>
          </a:p>
          <a:p>
            <a:pPr marL="285750" indent="-285750" algn="just">
              <a:spcBef>
                <a:spcPts val="0"/>
              </a:spcBef>
              <a:spcAft>
                <a:spcPts val="600"/>
              </a:spcAft>
              <a:buClr>
                <a:srgbClr val="0064A4"/>
              </a:buClr>
            </a:pPr>
            <a:r>
              <a:rPr lang="en-US" sz="1800" dirty="0"/>
              <a:t>Speech Therapy</a:t>
            </a:r>
          </a:p>
        </p:txBody>
      </p:sp>
      <p:sp>
        <p:nvSpPr>
          <p:cNvPr id="4" name="Slide Number Placeholder 3">
            <a:extLst>
              <a:ext uri="{FF2B5EF4-FFF2-40B4-BE49-F238E27FC236}">
                <a16:creationId xmlns:a16="http://schemas.microsoft.com/office/drawing/2014/main" id="{788A2118-C852-46E7-9F0D-45C520CA9948}"/>
              </a:ext>
            </a:extLst>
          </p:cNvPr>
          <p:cNvSpPr>
            <a:spLocks noGrp="1"/>
          </p:cNvSpPr>
          <p:nvPr>
            <p:ph type="sldNum" sz="quarter" idx="12"/>
          </p:nvPr>
        </p:nvSpPr>
        <p:spPr/>
        <p:txBody>
          <a:bodyPr/>
          <a:lstStyle/>
          <a:p>
            <a:fld id="{839BD1D2-6DB2-408B-A2BF-D067DFF0EF98}" type="slidenum">
              <a:rPr lang="en-US" smtClean="0"/>
              <a:t>8</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70B24E08-6D4E-4B43-B230-9E7804D9802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6028815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7620000" cy="4343400"/>
          </a:xfrm>
        </p:spPr>
        <p:txBody>
          <a:bodyPr>
            <a:normAutofit lnSpcReduction="10000"/>
          </a:bodyPr>
          <a:lstStyle/>
          <a:p>
            <a:pPr marL="114300" indent="0">
              <a:spcBef>
                <a:spcPts val="0"/>
              </a:spcBef>
              <a:spcAft>
                <a:spcPts val="600"/>
              </a:spcAft>
              <a:buNone/>
            </a:pPr>
            <a:r>
              <a:rPr lang="en-US" sz="1800" b="1" dirty="0">
                <a:solidFill>
                  <a:srgbClr val="0064A4"/>
                </a:solidFill>
              </a:rPr>
              <a:t>What is COZEVA®?</a:t>
            </a:r>
          </a:p>
          <a:p>
            <a:pPr marL="457200" lvl="1" indent="-285750">
              <a:spcBef>
                <a:spcPts val="0"/>
              </a:spcBef>
              <a:spcAft>
                <a:spcPts val="600"/>
              </a:spcAft>
              <a:buClr>
                <a:srgbClr val="0064A4"/>
              </a:buClr>
            </a:pPr>
            <a:r>
              <a:rPr lang="en-US" sz="1800" dirty="0"/>
              <a:t>NCQA (National Committee for Quality Assurance) HEDIS® certified platform for Pay for Performance</a:t>
            </a:r>
          </a:p>
          <a:p>
            <a:pPr marL="457200" lvl="1" indent="-285750">
              <a:spcBef>
                <a:spcPts val="0"/>
              </a:spcBef>
              <a:spcAft>
                <a:spcPts val="600"/>
              </a:spcAft>
              <a:buClr>
                <a:srgbClr val="0064A4"/>
              </a:buClr>
            </a:pPr>
            <a:r>
              <a:rPr lang="en-US" sz="1800" dirty="0" err="1"/>
              <a:t>Cozeva</a:t>
            </a:r>
            <a:r>
              <a:rPr lang="en-US" sz="1800" dirty="0"/>
              <a:t> is the operating system that aggregates and transforms multiple data steams into a registry driven dashboard.</a:t>
            </a:r>
          </a:p>
          <a:p>
            <a:pPr marL="457200" lvl="1" indent="-285750">
              <a:spcBef>
                <a:spcPts val="0"/>
              </a:spcBef>
              <a:spcAft>
                <a:spcPts val="600"/>
              </a:spcAft>
              <a:buClr>
                <a:srgbClr val="0064A4"/>
              </a:buClr>
            </a:pPr>
            <a:r>
              <a:rPr lang="en-US" sz="1800" dirty="0" err="1"/>
              <a:t>Cozeva</a:t>
            </a:r>
            <a:r>
              <a:rPr lang="en-US" sz="1800" dirty="0"/>
              <a:t> portal </a:t>
            </a:r>
            <a:r>
              <a:rPr lang="en-US" sz="1800" dirty="0">
                <a:solidFill>
                  <a:schemeClr val="tx2">
                    <a:lumMod val="60000"/>
                    <a:lumOff val="40000"/>
                  </a:schemeClr>
                </a:solidFill>
                <a:hlinkClick r:id="rId3"/>
              </a:rPr>
              <a:t>https://corp.cozeva.com/</a:t>
            </a:r>
            <a:r>
              <a:rPr lang="en-US" sz="1800" dirty="0">
                <a:solidFill>
                  <a:schemeClr val="tx2">
                    <a:lumMod val="60000"/>
                    <a:lumOff val="40000"/>
                  </a:schemeClr>
                </a:solidFill>
              </a:rPr>
              <a:t> </a:t>
            </a:r>
          </a:p>
          <a:p>
            <a:pPr lvl="1">
              <a:spcBef>
                <a:spcPts val="0"/>
              </a:spcBef>
              <a:spcAft>
                <a:spcPts val="600"/>
              </a:spcAft>
              <a:buFont typeface="Wingdings" panose="05000000000000000000" pitchFamily="2" charset="2"/>
              <a:buChar char="ü"/>
            </a:pPr>
            <a:endParaRPr lang="en-US" sz="1800" dirty="0"/>
          </a:p>
          <a:p>
            <a:pPr marL="114300" lvl="1" indent="0">
              <a:spcBef>
                <a:spcPts val="0"/>
              </a:spcBef>
              <a:spcAft>
                <a:spcPts val="600"/>
              </a:spcAft>
              <a:buClr>
                <a:schemeClr val="accent1"/>
              </a:buClr>
              <a:buNone/>
            </a:pPr>
            <a:r>
              <a:rPr lang="en-US" sz="1800" b="1" dirty="0">
                <a:solidFill>
                  <a:srgbClr val="0064A4"/>
                </a:solidFill>
              </a:rPr>
              <a:t>How can COZEVA® help me?</a:t>
            </a:r>
          </a:p>
          <a:p>
            <a:pPr marL="457200" lvl="1">
              <a:spcBef>
                <a:spcPts val="0"/>
              </a:spcBef>
              <a:spcAft>
                <a:spcPts val="600"/>
              </a:spcAft>
              <a:buClr>
                <a:srgbClr val="0064A4"/>
              </a:buClr>
            </a:pPr>
            <a:r>
              <a:rPr lang="en-US" sz="1800" dirty="0"/>
              <a:t>View your member information</a:t>
            </a:r>
          </a:p>
          <a:p>
            <a:pPr marL="457200" lvl="1">
              <a:spcBef>
                <a:spcPts val="0"/>
              </a:spcBef>
              <a:spcAft>
                <a:spcPts val="600"/>
              </a:spcAft>
              <a:buClr>
                <a:srgbClr val="0064A4"/>
              </a:buClr>
            </a:pPr>
            <a:r>
              <a:rPr lang="en-US" sz="1800" dirty="0"/>
              <a:t>View HEDIS care gaps</a:t>
            </a:r>
          </a:p>
          <a:p>
            <a:pPr marL="457200" lvl="1">
              <a:spcBef>
                <a:spcPts val="0"/>
              </a:spcBef>
              <a:spcAft>
                <a:spcPts val="600"/>
              </a:spcAft>
              <a:buClr>
                <a:srgbClr val="0064A4"/>
              </a:buClr>
            </a:pPr>
            <a:r>
              <a:rPr lang="en-US" sz="1800" dirty="0"/>
              <a:t>View and print opportunity lists</a:t>
            </a:r>
          </a:p>
          <a:p>
            <a:pPr marL="228600" lvl="1" indent="0">
              <a:spcBef>
                <a:spcPts val="0"/>
              </a:spcBef>
              <a:spcAft>
                <a:spcPts val="600"/>
              </a:spcAft>
              <a:buClr>
                <a:schemeClr val="tx2"/>
              </a:buClr>
              <a:buNone/>
            </a:pPr>
            <a:endParaRPr lang="en-US" sz="1800" dirty="0"/>
          </a:p>
          <a:p>
            <a:pPr marL="0" indent="-68580">
              <a:spcBef>
                <a:spcPts val="0"/>
              </a:spcBef>
              <a:spcAft>
                <a:spcPts val="600"/>
              </a:spcAft>
              <a:buClr>
                <a:schemeClr val="tx2"/>
              </a:buClr>
              <a:buNone/>
            </a:pPr>
            <a:r>
              <a:rPr lang="en-US" sz="1800" dirty="0"/>
              <a:t>For Cozeva training and access please contact </a:t>
            </a:r>
            <a:r>
              <a:rPr lang="en-US" sz="1800" dirty="0">
                <a:solidFill>
                  <a:srgbClr val="53585F"/>
                </a:solidFill>
                <a:effectLst/>
                <a:ea typeface="Calibri" panose="020F0502020204030204" pitchFamily="34" charset="0"/>
                <a:cs typeface="Times New Roman" panose="02020603050405020304" pitchFamily="18" charset="0"/>
                <a:hlinkClick r:id="rId4"/>
              </a:rPr>
              <a:t>providerrelations@choc.org</a:t>
            </a:r>
            <a:endParaRPr lang="en-US" sz="1800" dirty="0">
              <a:solidFill>
                <a:schemeClr val="tx2">
                  <a:lumMod val="60000"/>
                  <a:lumOff val="40000"/>
                </a:schemeClr>
              </a:solidFill>
            </a:endParaRPr>
          </a:p>
        </p:txBody>
      </p:sp>
      <p:sp>
        <p:nvSpPr>
          <p:cNvPr id="11" name="Slide Number Placeholder 10"/>
          <p:cNvSpPr>
            <a:spLocks noGrp="1"/>
          </p:cNvSpPr>
          <p:nvPr>
            <p:ph type="sldNum" sz="quarter" idx="12"/>
          </p:nvPr>
        </p:nvSpPr>
        <p:spPr/>
        <p:txBody>
          <a:bodyPr/>
          <a:lstStyle/>
          <a:p>
            <a:fld id="{839BD1D2-6DB2-408B-A2BF-D067DFF0EF98}" type="slidenum">
              <a:rPr lang="en-US" smtClean="0"/>
              <a:t>80</a:t>
            </a:fld>
            <a:endParaRPr lang="en-US" dirty="0"/>
          </a:p>
        </p:txBody>
      </p:sp>
      <p:pic>
        <p:nvPicPr>
          <p:cNvPr id="9" name="Picture 2" descr="https://www.arw.in/sites/default/files/arw_cozeva_logo_2014_scaled.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0006" y="342763"/>
            <a:ext cx="5814388" cy="111442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04800" y="1443334"/>
            <a:ext cx="7924800" cy="584775"/>
          </a:xfrm>
          <a:prstGeom prst="rect">
            <a:avLst/>
          </a:prstGeom>
          <a:noFill/>
        </p:spPr>
        <p:txBody>
          <a:bodyPr wrap="square" rtlCol="0">
            <a:spAutoFit/>
          </a:bodyPr>
          <a:lstStyle/>
          <a:p>
            <a:pPr algn="ctr"/>
            <a:r>
              <a:rPr lang="en-US" sz="3200" b="1" dirty="0">
                <a:solidFill>
                  <a:srgbClr val="92D050"/>
                </a:solidFill>
              </a:rPr>
              <a:t>Managing your HEDIS® Data in Real-Time</a:t>
            </a:r>
          </a:p>
        </p:txBody>
      </p:sp>
      <p:pic>
        <p:nvPicPr>
          <p:cNvPr id="6" name="Graphic 5" descr="Caret Up with solid fill">
            <a:hlinkClick r:id="rId6" action="ppaction://hlinksldjump"/>
            <a:extLst>
              <a:ext uri="{FF2B5EF4-FFF2-40B4-BE49-F238E27FC236}">
                <a16:creationId xmlns:a16="http://schemas.microsoft.com/office/drawing/2014/main" id="{8DD3B456-1FA2-4690-94E8-25E5CA9C9B3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5858786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9E48-B6DD-4D17-B86E-B9384739EA6D}"/>
              </a:ext>
            </a:extLst>
          </p:cNvPr>
          <p:cNvSpPr>
            <a:spLocks noGrp="1"/>
          </p:cNvSpPr>
          <p:nvPr>
            <p:ph type="title"/>
          </p:nvPr>
        </p:nvSpPr>
        <p:spPr/>
        <p:txBody>
          <a:bodyPr/>
          <a:lstStyle/>
          <a:p>
            <a:pPr algn="ctr"/>
            <a:r>
              <a:rPr lang="en-US" sz="3600" dirty="0">
                <a:solidFill>
                  <a:srgbClr val="0064A4"/>
                </a:solidFill>
              </a:rPr>
              <a:t>Quality Improvement Workplan</a:t>
            </a:r>
            <a:endParaRPr lang="en-US" dirty="0"/>
          </a:p>
        </p:txBody>
      </p:sp>
      <p:sp>
        <p:nvSpPr>
          <p:cNvPr id="3" name="Content Placeholder 2">
            <a:extLst>
              <a:ext uri="{FF2B5EF4-FFF2-40B4-BE49-F238E27FC236}">
                <a16:creationId xmlns:a16="http://schemas.microsoft.com/office/drawing/2014/main" id="{5936E183-6EA7-4C31-BC5C-9E851C3D0C9E}"/>
              </a:ext>
            </a:extLst>
          </p:cNvPr>
          <p:cNvSpPr>
            <a:spLocks noGrp="1"/>
          </p:cNvSpPr>
          <p:nvPr>
            <p:ph idx="1"/>
          </p:nvPr>
        </p:nvSpPr>
        <p:spPr/>
        <p:txBody>
          <a:bodyPr>
            <a:normAutofit fontScale="77500" lnSpcReduction="20000"/>
          </a:bodyPr>
          <a:lstStyle/>
          <a:p>
            <a:pPr marL="0" marR="0" indent="0" algn="just">
              <a:lnSpc>
                <a:spcPct val="120000"/>
              </a:lnSpc>
              <a:spcBef>
                <a:spcPts val="0"/>
              </a:spcBef>
              <a:spcAft>
                <a:spcPts val="600"/>
              </a:spcAft>
              <a:buNone/>
            </a:pPr>
            <a:r>
              <a:rPr lang="en-US" sz="2300" dirty="0">
                <a:ea typeface="Calibri" panose="020F0502020204030204" pitchFamily="34" charset="0"/>
                <a:cs typeface="Times New Roman" panose="02020603050405020304" pitchFamily="18" charset="0"/>
              </a:rPr>
              <a:t>The Quality Improvement (QI) workplan is evaluated by: </a:t>
            </a:r>
          </a:p>
          <a:p>
            <a:pPr marL="285750" indent="-285750" algn="just">
              <a:lnSpc>
                <a:spcPct val="120000"/>
              </a:lnSpc>
              <a:spcBef>
                <a:spcPts val="0"/>
              </a:spcBef>
              <a:spcAft>
                <a:spcPts val="600"/>
              </a:spcAft>
              <a:buClr>
                <a:srgbClr val="0064A4"/>
              </a:buClr>
            </a:pPr>
            <a:r>
              <a:rPr lang="en-US" sz="2300" dirty="0">
                <a:ea typeface="Calibri" panose="020F0502020204030204" pitchFamily="34" charset="0"/>
                <a:cs typeface="Times New Roman" panose="02020603050405020304" pitchFamily="18" charset="0"/>
              </a:rPr>
              <a:t>Measurable goals and health outcome measurements</a:t>
            </a:r>
          </a:p>
          <a:p>
            <a:pPr marL="285750" indent="-285750" algn="just">
              <a:lnSpc>
                <a:spcPct val="120000"/>
              </a:lnSpc>
              <a:spcBef>
                <a:spcPts val="0"/>
              </a:spcBef>
              <a:spcAft>
                <a:spcPts val="600"/>
              </a:spcAft>
              <a:buClr>
                <a:srgbClr val="0064A4"/>
              </a:buClr>
            </a:pPr>
            <a:r>
              <a:rPr lang="en-US" sz="2300" dirty="0">
                <a:ea typeface="Calibri" panose="020F0502020204030204" pitchFamily="34" charset="0"/>
                <a:cs typeface="Times New Roman" panose="02020603050405020304" pitchFamily="18" charset="0"/>
              </a:rPr>
              <a:t>Measuring member experience of care</a:t>
            </a:r>
          </a:p>
          <a:p>
            <a:pPr marL="285750" indent="-285750" algn="just">
              <a:lnSpc>
                <a:spcPct val="120000"/>
              </a:lnSpc>
              <a:spcBef>
                <a:spcPts val="0"/>
              </a:spcBef>
              <a:spcAft>
                <a:spcPts val="600"/>
              </a:spcAft>
              <a:buClr>
                <a:srgbClr val="0064A4"/>
              </a:buClr>
            </a:pPr>
            <a:r>
              <a:rPr lang="en-US" sz="2300" dirty="0">
                <a:effectLst/>
                <a:ea typeface="Calibri" panose="020F0502020204030204" pitchFamily="34" charset="0"/>
                <a:cs typeface="Times New Roman" panose="02020603050405020304" pitchFamily="18" charset="0"/>
              </a:rPr>
              <a:t>Ongoing performance improvement evaluation</a:t>
            </a:r>
          </a:p>
          <a:p>
            <a:pPr marL="285750" indent="-285750" algn="just">
              <a:lnSpc>
                <a:spcPct val="120000"/>
              </a:lnSpc>
              <a:spcBef>
                <a:spcPts val="0"/>
              </a:spcBef>
              <a:spcAft>
                <a:spcPts val="600"/>
              </a:spcAft>
              <a:buClr>
                <a:srgbClr val="0064A4"/>
              </a:buClr>
            </a:pPr>
            <a:r>
              <a:rPr lang="en-US" sz="2300" dirty="0">
                <a:ea typeface="Calibri" panose="020F0502020204030204" pitchFamily="34" charset="0"/>
                <a:cs typeface="Times New Roman" panose="02020603050405020304" pitchFamily="18" charset="0"/>
              </a:rPr>
              <a:t>Dissemination of quality performance</a:t>
            </a:r>
          </a:p>
          <a:p>
            <a:pPr marL="0" indent="0" algn="just">
              <a:lnSpc>
                <a:spcPct val="120000"/>
              </a:lnSpc>
              <a:spcBef>
                <a:spcPts val="0"/>
              </a:spcBef>
              <a:spcAft>
                <a:spcPts val="600"/>
              </a:spcAft>
              <a:buClr>
                <a:schemeClr val="tx2"/>
              </a:buClr>
              <a:buNone/>
            </a:pPr>
            <a:r>
              <a:rPr lang="en-US" sz="2300" dirty="0">
                <a:effectLst/>
                <a:ea typeface="Calibri" panose="020F0502020204030204" pitchFamily="34" charset="0"/>
                <a:cs typeface="Times New Roman" panose="02020603050405020304" pitchFamily="18" charset="0"/>
              </a:rPr>
              <a:t>CHA uses standardized QI measures performance and health outcomes such as:</a:t>
            </a:r>
          </a:p>
          <a:p>
            <a:pPr marL="285750" indent="-285750" algn="just">
              <a:lnSpc>
                <a:spcPct val="120000"/>
              </a:lnSpc>
              <a:spcBef>
                <a:spcPts val="0"/>
              </a:spcBef>
              <a:spcAft>
                <a:spcPts val="600"/>
              </a:spcAft>
              <a:buClr>
                <a:srgbClr val="0064A4"/>
              </a:buClr>
            </a:pPr>
            <a:r>
              <a:rPr lang="en-US" sz="2300" dirty="0">
                <a:ea typeface="Calibri" panose="020F0502020204030204" pitchFamily="34" charset="0"/>
                <a:cs typeface="Times New Roman" panose="02020603050405020304" pitchFamily="18" charset="0"/>
              </a:rPr>
              <a:t>Healthcare effectiveness Data and Information Set (HEDIS)</a:t>
            </a:r>
          </a:p>
          <a:p>
            <a:pPr marL="285750" indent="-285750" algn="just">
              <a:lnSpc>
                <a:spcPct val="120000"/>
              </a:lnSpc>
              <a:spcBef>
                <a:spcPts val="0"/>
              </a:spcBef>
              <a:spcAft>
                <a:spcPts val="600"/>
              </a:spcAft>
              <a:buClr>
                <a:srgbClr val="0064A4"/>
              </a:buClr>
            </a:pPr>
            <a:r>
              <a:rPr lang="en-US" sz="2300" dirty="0">
                <a:effectLst/>
                <a:ea typeface="Calibri" panose="020F0502020204030204" pitchFamily="34" charset="0"/>
                <a:cs typeface="Times New Roman" panose="02020603050405020304" pitchFamily="18" charset="0"/>
              </a:rPr>
              <a:t>Disease </a:t>
            </a:r>
            <a:r>
              <a:rPr lang="en-US" sz="2300" dirty="0">
                <a:ea typeface="Calibri" panose="020F0502020204030204" pitchFamily="34" charset="0"/>
                <a:cs typeface="Times New Roman" panose="02020603050405020304" pitchFamily="18" charset="0"/>
              </a:rPr>
              <a:t>management measures</a:t>
            </a:r>
          </a:p>
          <a:p>
            <a:pPr marL="285750" indent="-285750" algn="just">
              <a:lnSpc>
                <a:spcPct val="120000"/>
              </a:lnSpc>
              <a:spcBef>
                <a:spcPts val="0"/>
              </a:spcBef>
              <a:spcAft>
                <a:spcPts val="600"/>
              </a:spcAft>
              <a:buClr>
                <a:srgbClr val="0064A4"/>
              </a:buClr>
            </a:pPr>
            <a:r>
              <a:rPr lang="en-US" sz="2300" dirty="0">
                <a:effectLst/>
                <a:ea typeface="Calibri" panose="020F0502020204030204" pitchFamily="34" charset="0"/>
                <a:cs typeface="Times New Roman" panose="02020603050405020304" pitchFamily="18" charset="0"/>
              </a:rPr>
              <a:t>Utilization management measures</a:t>
            </a:r>
          </a:p>
          <a:p>
            <a:pPr marL="285750" indent="-285750" algn="just">
              <a:lnSpc>
                <a:spcPct val="120000"/>
              </a:lnSpc>
              <a:spcBef>
                <a:spcPts val="0"/>
              </a:spcBef>
              <a:spcAft>
                <a:spcPts val="600"/>
              </a:spcAft>
              <a:buClr>
                <a:srgbClr val="0064A4"/>
              </a:buClr>
            </a:pPr>
            <a:r>
              <a:rPr lang="en-US" sz="2300" dirty="0">
                <a:ea typeface="Calibri" panose="020F0502020204030204" pitchFamily="34" charset="0"/>
                <a:cs typeface="Times New Roman" panose="02020603050405020304" pitchFamily="18" charset="0"/>
              </a:rPr>
              <a:t>Member satisfaction surveys</a:t>
            </a:r>
          </a:p>
          <a:p>
            <a:pPr marL="285750" indent="-285750" algn="just">
              <a:lnSpc>
                <a:spcPct val="120000"/>
              </a:lnSpc>
              <a:spcBef>
                <a:spcPts val="0"/>
              </a:spcBef>
              <a:spcAft>
                <a:spcPts val="600"/>
              </a:spcAft>
              <a:buClr>
                <a:srgbClr val="0064A4"/>
              </a:buClr>
            </a:pPr>
            <a:r>
              <a:rPr lang="en-US" sz="2300" dirty="0">
                <a:effectLst/>
                <a:ea typeface="Calibri" panose="020F0502020204030204" pitchFamily="34" charset="0"/>
                <a:cs typeface="Times New Roman" panose="02020603050405020304" pitchFamily="18" charset="0"/>
              </a:rPr>
              <a:t>Provider satisfaction surveys</a:t>
            </a:r>
          </a:p>
          <a:p>
            <a:pPr marL="285750" indent="-285750" algn="just">
              <a:lnSpc>
                <a:spcPct val="120000"/>
              </a:lnSpc>
              <a:spcBef>
                <a:spcPts val="0"/>
              </a:spcBef>
              <a:spcAft>
                <a:spcPts val="600"/>
              </a:spcAft>
              <a:buClr>
                <a:srgbClr val="0064A4"/>
              </a:buClr>
            </a:pPr>
            <a:r>
              <a:rPr lang="en-US" sz="2300" dirty="0">
                <a:ea typeface="Calibri" panose="020F0502020204030204" pitchFamily="34" charset="0"/>
                <a:cs typeface="Times New Roman" panose="02020603050405020304" pitchFamily="18" charset="0"/>
              </a:rPr>
              <a:t>Ongoing monitoring of complaints and grievance summaries</a:t>
            </a:r>
            <a:endParaRPr lang="en-US" sz="23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26B5C74-D308-41DF-B4E5-FEF04EFDA1D3}"/>
              </a:ext>
            </a:extLst>
          </p:cNvPr>
          <p:cNvSpPr>
            <a:spLocks noGrp="1"/>
          </p:cNvSpPr>
          <p:nvPr>
            <p:ph type="sldNum" sz="quarter" idx="12"/>
          </p:nvPr>
        </p:nvSpPr>
        <p:spPr/>
        <p:txBody>
          <a:bodyPr/>
          <a:lstStyle/>
          <a:p>
            <a:fld id="{839BD1D2-6DB2-408B-A2BF-D067DFF0EF98}" type="slidenum">
              <a:rPr lang="en-US" smtClean="0"/>
              <a:t>81</a:t>
            </a:fld>
            <a:endParaRPr lang="en-US" dirty="0"/>
          </a:p>
        </p:txBody>
      </p:sp>
      <p:pic>
        <p:nvPicPr>
          <p:cNvPr id="6" name="Graphic 5" descr="Caret Up with solid fill">
            <a:hlinkClick r:id="rId2" action="ppaction://hlinksldjump"/>
            <a:extLst>
              <a:ext uri="{FF2B5EF4-FFF2-40B4-BE49-F238E27FC236}">
                <a16:creationId xmlns:a16="http://schemas.microsoft.com/office/drawing/2014/main" id="{E6E73463-BDAC-45BE-87ED-C070976766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4247031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6B4A-93BF-4816-B804-F01037244C59}"/>
              </a:ext>
            </a:extLst>
          </p:cNvPr>
          <p:cNvSpPr>
            <a:spLocks noGrp="1"/>
          </p:cNvSpPr>
          <p:nvPr>
            <p:ph type="ctrTitle"/>
          </p:nvPr>
        </p:nvSpPr>
        <p:spPr/>
        <p:txBody>
          <a:bodyPr anchor="ctr"/>
          <a:lstStyle/>
          <a:p>
            <a:pPr algn="ctr"/>
            <a:r>
              <a:rPr lang="en-US" sz="3600" dirty="0">
                <a:solidFill>
                  <a:srgbClr val="0064A4"/>
                </a:solidFill>
              </a:rPr>
              <a:t>CHOC Health Alliance Contacts</a:t>
            </a:r>
          </a:p>
        </p:txBody>
      </p:sp>
      <p:sp>
        <p:nvSpPr>
          <p:cNvPr id="7" name="Subtitle 6">
            <a:extLst>
              <a:ext uri="{FF2B5EF4-FFF2-40B4-BE49-F238E27FC236}">
                <a16:creationId xmlns:a16="http://schemas.microsoft.com/office/drawing/2014/main" id="{55C8AFAB-924B-453D-9058-7DCC9CBC95E8}"/>
              </a:ext>
            </a:extLst>
          </p:cNvPr>
          <p:cNvSpPr>
            <a:spLocks noGrp="1"/>
          </p:cNvSpPr>
          <p:nvPr>
            <p:ph type="subTitle"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D2916CD8-09D8-47DE-8002-1239F6041BCB}"/>
              </a:ext>
            </a:extLst>
          </p:cNvPr>
          <p:cNvSpPr>
            <a:spLocks noGrp="1"/>
          </p:cNvSpPr>
          <p:nvPr>
            <p:ph type="sldNum" sz="quarter" idx="12"/>
          </p:nvPr>
        </p:nvSpPr>
        <p:spPr/>
        <p:txBody>
          <a:bodyPr/>
          <a:lstStyle/>
          <a:p>
            <a:fld id="{839BD1D2-6DB2-408B-A2BF-D067DFF0EF98}" type="slidenum">
              <a:rPr lang="en-US" smtClean="0"/>
              <a:t>82</a:t>
            </a:fld>
            <a:endParaRPr lang="en-US" dirty="0"/>
          </a:p>
        </p:txBody>
      </p:sp>
      <p:pic>
        <p:nvPicPr>
          <p:cNvPr id="5" name="Graphic 4" descr="Caret Up with solid fill">
            <a:hlinkClick r:id="rId2" action="ppaction://hlinksldjump"/>
            <a:extLst>
              <a:ext uri="{FF2B5EF4-FFF2-40B4-BE49-F238E27FC236}">
                <a16:creationId xmlns:a16="http://schemas.microsoft.com/office/drawing/2014/main" id="{4C7D622F-4DA7-4C85-94F6-2253FD84A4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9201901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DE5B2-6377-453C-9E4C-35D50F154682}"/>
              </a:ext>
            </a:extLst>
          </p:cNvPr>
          <p:cNvSpPr>
            <a:spLocks noGrp="1"/>
          </p:cNvSpPr>
          <p:nvPr>
            <p:ph type="title"/>
          </p:nvPr>
        </p:nvSpPr>
        <p:spPr/>
        <p:txBody>
          <a:bodyPr/>
          <a:lstStyle/>
          <a:p>
            <a:pPr algn="ctr"/>
            <a:r>
              <a:rPr lang="en-US" sz="3600" dirty="0">
                <a:solidFill>
                  <a:srgbClr val="0064A4"/>
                </a:solidFill>
              </a:rPr>
              <a:t>CHOC Health Alliance Contact List</a:t>
            </a:r>
          </a:p>
        </p:txBody>
      </p:sp>
      <p:sp>
        <p:nvSpPr>
          <p:cNvPr id="4" name="Slide Number Placeholder 3">
            <a:extLst>
              <a:ext uri="{FF2B5EF4-FFF2-40B4-BE49-F238E27FC236}">
                <a16:creationId xmlns:a16="http://schemas.microsoft.com/office/drawing/2014/main" id="{ECC77A67-2DF0-4105-99AE-99EF0CFBD658}"/>
              </a:ext>
            </a:extLst>
          </p:cNvPr>
          <p:cNvSpPr>
            <a:spLocks noGrp="1"/>
          </p:cNvSpPr>
          <p:nvPr>
            <p:ph type="sldNum" sz="quarter" idx="12"/>
          </p:nvPr>
        </p:nvSpPr>
        <p:spPr/>
        <p:txBody>
          <a:bodyPr/>
          <a:lstStyle/>
          <a:p>
            <a:fld id="{839BD1D2-6DB2-408B-A2BF-D067DFF0EF98}" type="slidenum">
              <a:rPr lang="en-US" smtClean="0"/>
              <a:t>83</a:t>
            </a:fld>
            <a:endParaRPr lang="en-US" dirty="0"/>
          </a:p>
        </p:txBody>
      </p:sp>
      <p:graphicFrame>
        <p:nvGraphicFramePr>
          <p:cNvPr id="7" name="Content Placeholder 6">
            <a:extLst>
              <a:ext uri="{FF2B5EF4-FFF2-40B4-BE49-F238E27FC236}">
                <a16:creationId xmlns:a16="http://schemas.microsoft.com/office/drawing/2014/main" id="{05237DC7-9126-48B2-9786-70F8F64BD80A}"/>
              </a:ext>
            </a:extLst>
          </p:cNvPr>
          <p:cNvGraphicFramePr>
            <a:graphicFrameLocks noGrp="1"/>
          </p:cNvGraphicFramePr>
          <p:nvPr>
            <p:ph idx="1"/>
            <p:extLst>
              <p:ext uri="{D42A27DB-BD31-4B8C-83A1-F6EECF244321}">
                <p14:modId xmlns:p14="http://schemas.microsoft.com/office/powerpoint/2010/main" val="2456404368"/>
              </p:ext>
            </p:extLst>
          </p:nvPr>
        </p:nvGraphicFramePr>
        <p:xfrm>
          <a:off x="952500" y="1417638"/>
          <a:ext cx="6629400" cy="5280426"/>
        </p:xfrm>
        <a:graphic>
          <a:graphicData uri="http://schemas.openxmlformats.org/drawingml/2006/table">
            <a:tbl>
              <a:tblPr firstRow="1" firstCol="1" bandRow="1">
                <a:tableStyleId>{5C22544A-7EE6-4342-B048-85BDC9FD1C3A}</a:tableStyleId>
              </a:tblPr>
              <a:tblGrid>
                <a:gridCol w="3314700">
                  <a:extLst>
                    <a:ext uri="{9D8B030D-6E8A-4147-A177-3AD203B41FA5}">
                      <a16:colId xmlns:a16="http://schemas.microsoft.com/office/drawing/2014/main" val="177802318"/>
                    </a:ext>
                  </a:extLst>
                </a:gridCol>
                <a:gridCol w="3314700">
                  <a:extLst>
                    <a:ext uri="{9D8B030D-6E8A-4147-A177-3AD203B41FA5}">
                      <a16:colId xmlns:a16="http://schemas.microsoft.com/office/drawing/2014/main" val="2784068186"/>
                    </a:ext>
                  </a:extLst>
                </a:gridCol>
              </a:tblGrid>
              <a:tr h="285227">
                <a:tc>
                  <a:txBody>
                    <a:bodyPr/>
                    <a:lstStyle/>
                    <a:p>
                      <a:pPr marL="0" marR="0" algn="ctr">
                        <a:lnSpc>
                          <a:spcPct val="107000"/>
                        </a:lnSpc>
                        <a:spcBef>
                          <a:spcPts val="200"/>
                        </a:spcBef>
                        <a:spcAft>
                          <a:spcPts val="200"/>
                        </a:spcAft>
                      </a:pPr>
                      <a:r>
                        <a:rPr lang="en-US" sz="1600" u="sng" dirty="0">
                          <a:effectLst/>
                        </a:rPr>
                        <a:t>Resources</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u="sng" dirty="0">
                          <a:effectLst/>
                        </a:rPr>
                        <a:t>Contact Information</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836659280"/>
                  </a:ext>
                </a:extLst>
              </a:tr>
              <a:tr h="455163">
                <a:tc>
                  <a:txBody>
                    <a:bodyPr/>
                    <a:lstStyle/>
                    <a:p>
                      <a:pPr marL="0" marR="0">
                        <a:lnSpc>
                          <a:spcPct val="107000"/>
                        </a:lnSpc>
                        <a:spcBef>
                          <a:spcPts val="200"/>
                        </a:spcBef>
                        <a:spcAft>
                          <a:spcPts val="200"/>
                        </a:spcAft>
                      </a:pPr>
                      <a:r>
                        <a:rPr lang="en-US" sz="1600" dirty="0">
                          <a:effectLst/>
                        </a:rPr>
                        <a:t>Provider Services   (M-F 8am-5pm)</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387-1103</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2090383369"/>
                  </a:ext>
                </a:extLst>
              </a:tr>
              <a:tr h="373100">
                <a:tc>
                  <a:txBody>
                    <a:bodyPr/>
                    <a:lstStyle/>
                    <a:p>
                      <a:pPr marL="0" marR="0">
                        <a:lnSpc>
                          <a:spcPct val="107000"/>
                        </a:lnSpc>
                        <a:spcBef>
                          <a:spcPts val="200"/>
                        </a:spcBef>
                        <a:spcAft>
                          <a:spcPts val="200"/>
                        </a:spcAft>
                      </a:pPr>
                      <a:r>
                        <a:rPr lang="en-US" sz="1600" dirty="0">
                          <a:effectLst/>
                        </a:rPr>
                        <a:t>Claims Department</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387-1103, Option 1</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253515517"/>
                  </a:ext>
                </a:extLst>
              </a:tr>
              <a:tr h="455163">
                <a:tc>
                  <a:txBody>
                    <a:bodyPr/>
                    <a:lstStyle/>
                    <a:p>
                      <a:pPr marL="0" marR="0">
                        <a:lnSpc>
                          <a:spcPct val="107000"/>
                        </a:lnSpc>
                        <a:spcBef>
                          <a:spcPts val="200"/>
                        </a:spcBef>
                        <a:spcAft>
                          <a:spcPts val="200"/>
                        </a:spcAft>
                      </a:pPr>
                      <a:r>
                        <a:rPr lang="en-US" sz="1600" dirty="0">
                          <a:effectLst/>
                        </a:rPr>
                        <a:t>Claim and Payment Appeals</a:t>
                      </a:r>
                    </a:p>
                    <a:p>
                      <a:pPr marL="0" marR="0">
                        <a:lnSpc>
                          <a:spcPct val="107000"/>
                        </a:lnSpc>
                        <a:spcBef>
                          <a:spcPts val="200"/>
                        </a:spcBef>
                        <a:spcAft>
                          <a:spcPts val="200"/>
                        </a:spcAft>
                      </a:pPr>
                      <a:r>
                        <a:rPr lang="en-US" sz="1600" dirty="0">
                          <a:effectLst/>
                        </a:rPr>
                        <a:t>Provider Dispute Resolution (PDR)</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387-1103, Option 1</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1593295749"/>
                  </a:ext>
                </a:extLst>
              </a:tr>
              <a:tr h="373100">
                <a:tc>
                  <a:txBody>
                    <a:bodyPr/>
                    <a:lstStyle/>
                    <a:p>
                      <a:pPr marL="0" marR="0">
                        <a:lnSpc>
                          <a:spcPct val="107000"/>
                        </a:lnSpc>
                        <a:spcBef>
                          <a:spcPts val="200"/>
                        </a:spcBef>
                        <a:spcAft>
                          <a:spcPts val="200"/>
                        </a:spcAft>
                      </a:pPr>
                      <a:r>
                        <a:rPr lang="en-US" sz="1600" dirty="0">
                          <a:effectLst/>
                        </a:rPr>
                        <a:t>Prior Authorization Department</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387-1103, Option 2</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3114777252"/>
                  </a:ext>
                </a:extLst>
              </a:tr>
              <a:tr h="455163">
                <a:tc>
                  <a:txBody>
                    <a:bodyPr/>
                    <a:lstStyle/>
                    <a:p>
                      <a:pPr marL="0" marR="0">
                        <a:lnSpc>
                          <a:spcPct val="107000"/>
                        </a:lnSpc>
                        <a:spcBef>
                          <a:spcPts val="200"/>
                        </a:spcBef>
                        <a:spcAft>
                          <a:spcPts val="200"/>
                        </a:spcAft>
                      </a:pPr>
                      <a:r>
                        <a:rPr lang="en-US" sz="1600" dirty="0">
                          <a:effectLst/>
                        </a:rPr>
                        <a:t>Interpreter Services </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424-2462 (Member line)</a:t>
                      </a:r>
                    </a:p>
                    <a:p>
                      <a:pPr marL="0" marR="0" algn="ctr">
                        <a:lnSpc>
                          <a:spcPct val="107000"/>
                        </a:lnSpc>
                        <a:spcBef>
                          <a:spcPts val="200"/>
                        </a:spcBef>
                        <a:spcAft>
                          <a:spcPts val="200"/>
                        </a:spcAft>
                      </a:pPr>
                      <a:r>
                        <a:rPr lang="en-US" sz="1600" dirty="0">
                          <a:effectLst/>
                        </a:rPr>
                        <a:t>(800) 387-1103 (Provider line)</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296693823"/>
                  </a:ext>
                </a:extLst>
              </a:tr>
              <a:tr h="455163">
                <a:tc>
                  <a:txBody>
                    <a:bodyPr/>
                    <a:lstStyle/>
                    <a:p>
                      <a:pPr marL="0" marR="0">
                        <a:lnSpc>
                          <a:spcPct val="107000"/>
                        </a:lnSpc>
                        <a:spcBef>
                          <a:spcPts val="200"/>
                        </a:spcBef>
                        <a:spcAft>
                          <a:spcPts val="200"/>
                        </a:spcAft>
                      </a:pPr>
                      <a:r>
                        <a:rPr lang="en-US" sz="1600" dirty="0">
                          <a:effectLst/>
                        </a:rPr>
                        <a:t>Member Services (Available 24/7)</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424-2462</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3514232715"/>
                  </a:ext>
                </a:extLst>
              </a:tr>
              <a:tr h="455163">
                <a:tc>
                  <a:txBody>
                    <a:bodyPr/>
                    <a:lstStyle/>
                    <a:p>
                      <a:pPr marL="0" marR="0">
                        <a:lnSpc>
                          <a:spcPct val="107000"/>
                        </a:lnSpc>
                        <a:spcBef>
                          <a:spcPts val="200"/>
                        </a:spcBef>
                        <a:spcAft>
                          <a:spcPts val="200"/>
                        </a:spcAft>
                      </a:pPr>
                      <a:r>
                        <a:rPr lang="en-US" sz="1600" dirty="0">
                          <a:effectLst/>
                        </a:rPr>
                        <a:t>Member Services</a:t>
                      </a:r>
                    </a:p>
                    <a:p>
                      <a:pPr marL="0" marR="0">
                        <a:lnSpc>
                          <a:spcPct val="107000"/>
                        </a:lnSpc>
                        <a:spcBef>
                          <a:spcPts val="200"/>
                        </a:spcBef>
                        <a:spcAft>
                          <a:spcPts val="200"/>
                        </a:spcAft>
                      </a:pPr>
                      <a:r>
                        <a:rPr lang="en-US" sz="1600" dirty="0">
                          <a:effectLst/>
                        </a:rPr>
                        <a:t>Hearing Impaired TTY / TDD</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dirty="0">
                          <a:effectLst/>
                        </a:rPr>
                        <a:t>(800) 735-2922 English</a:t>
                      </a:r>
                    </a:p>
                    <a:p>
                      <a:pPr marL="0" marR="0" algn="ctr">
                        <a:lnSpc>
                          <a:spcPct val="107000"/>
                        </a:lnSpc>
                        <a:spcBef>
                          <a:spcPts val="200"/>
                        </a:spcBef>
                        <a:spcAft>
                          <a:spcPts val="200"/>
                        </a:spcAft>
                      </a:pPr>
                      <a:r>
                        <a:rPr lang="en-US" sz="1600" dirty="0">
                          <a:effectLst/>
                        </a:rPr>
                        <a:t>(800) 855-3000 Spanish</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720817957"/>
                  </a:ext>
                </a:extLst>
              </a:tr>
              <a:tr h="455163">
                <a:tc>
                  <a:txBody>
                    <a:bodyPr/>
                    <a:lstStyle/>
                    <a:p>
                      <a:pPr marL="0" marR="0">
                        <a:lnSpc>
                          <a:spcPct val="107000"/>
                        </a:lnSpc>
                        <a:spcBef>
                          <a:spcPts val="200"/>
                        </a:spcBef>
                        <a:spcAft>
                          <a:spcPts val="200"/>
                        </a:spcAft>
                      </a:pPr>
                      <a:r>
                        <a:rPr lang="en-US" sz="1600" strike="noStrike" dirty="0">
                          <a:solidFill>
                            <a:schemeClr val="bg1"/>
                          </a:solidFill>
                          <a:effectLst/>
                        </a:rPr>
                        <a:t>CHOC Health Alliance Admin Office</a:t>
                      </a:r>
                      <a:endParaRPr lang="en-US" sz="1600" strike="noStrike" dirty="0">
                        <a:solidFill>
                          <a:schemeClr val="bg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strike="noStrike" dirty="0">
                          <a:solidFill>
                            <a:schemeClr val="tx1"/>
                          </a:solidFill>
                          <a:effectLst/>
                        </a:rPr>
                        <a:t>(714) 565-5100</a:t>
                      </a:r>
                      <a:endParaRPr lang="en-US" sz="1600" strike="noStrike" dirty="0">
                        <a:solidFill>
                          <a:schemeClr val="tx1"/>
                        </a:solidFill>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3867870929"/>
                  </a:ext>
                </a:extLst>
              </a:tr>
              <a:tr h="455163">
                <a:tc>
                  <a:txBody>
                    <a:bodyPr/>
                    <a:lstStyle/>
                    <a:p>
                      <a:pPr marL="0" marR="0">
                        <a:lnSpc>
                          <a:spcPct val="107000"/>
                        </a:lnSpc>
                        <a:spcBef>
                          <a:spcPts val="200"/>
                        </a:spcBef>
                        <a:spcAft>
                          <a:spcPts val="200"/>
                        </a:spcAft>
                      </a:pPr>
                      <a:r>
                        <a:rPr lang="en-US" sz="1600" dirty="0">
                          <a:effectLst/>
                        </a:rPr>
                        <a:t>Provider Portal (EZ-NET)</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u="sng" dirty="0">
                          <a:effectLst/>
                        </a:rPr>
                        <a:t>https://eznet.rchsd.org</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842992019"/>
                  </a:ext>
                </a:extLst>
              </a:tr>
              <a:tr h="455163">
                <a:tc>
                  <a:txBody>
                    <a:bodyPr/>
                    <a:lstStyle/>
                    <a:p>
                      <a:pPr marL="0" marR="0">
                        <a:lnSpc>
                          <a:spcPct val="107000"/>
                        </a:lnSpc>
                        <a:spcBef>
                          <a:spcPts val="200"/>
                        </a:spcBef>
                        <a:spcAft>
                          <a:spcPts val="200"/>
                        </a:spcAft>
                      </a:pPr>
                      <a:r>
                        <a:rPr lang="en-US" sz="1600" dirty="0">
                          <a:effectLst/>
                        </a:rPr>
                        <a:t>Website</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tc>
                  <a:txBody>
                    <a:bodyPr/>
                    <a:lstStyle/>
                    <a:p>
                      <a:pPr marL="0" marR="0" algn="ctr">
                        <a:lnSpc>
                          <a:spcPct val="107000"/>
                        </a:lnSpc>
                        <a:spcBef>
                          <a:spcPts val="200"/>
                        </a:spcBef>
                        <a:spcAft>
                          <a:spcPts val="200"/>
                        </a:spcAft>
                      </a:pPr>
                      <a:r>
                        <a:rPr lang="en-US" sz="1600" u="sng" dirty="0">
                          <a:effectLst/>
                        </a:rPr>
                        <a:t>www.chochealthalliance.com</a:t>
                      </a:r>
                      <a:endParaRPr lang="en-US" sz="1600" dirty="0">
                        <a:effectLst/>
                        <a:latin typeface="Gill Sans MT" panose="020B0502020104020203" pitchFamily="34" charset="0"/>
                        <a:ea typeface="Calibri" panose="020F0502020204030204" pitchFamily="34" charset="0"/>
                        <a:cs typeface="Times New Roman" panose="02020603050405020304" pitchFamily="18" charset="0"/>
                      </a:endParaRPr>
                    </a:p>
                  </a:txBody>
                  <a:tcPr marL="124367" marR="69146" marT="41295" marB="41295" anchor="ctr"/>
                </a:tc>
                <a:extLst>
                  <a:ext uri="{0D108BD9-81ED-4DB2-BD59-A6C34878D82A}">
                    <a16:rowId xmlns:a16="http://schemas.microsoft.com/office/drawing/2014/main" val="1329670275"/>
                  </a:ext>
                </a:extLst>
              </a:tr>
            </a:tbl>
          </a:graphicData>
        </a:graphic>
      </p:graphicFrame>
      <p:pic>
        <p:nvPicPr>
          <p:cNvPr id="5" name="Graphic 4" descr="Caret Up with solid fill">
            <a:hlinkClick r:id="rId2" action="ppaction://hlinksldjump"/>
            <a:extLst>
              <a:ext uri="{FF2B5EF4-FFF2-40B4-BE49-F238E27FC236}">
                <a16:creationId xmlns:a16="http://schemas.microsoft.com/office/drawing/2014/main" id="{EFE0716C-D4FC-42EE-B0D2-ADB06C84DC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6381457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1040C-3F4A-433D-B2E2-F2A2F0509E06}"/>
              </a:ext>
            </a:extLst>
          </p:cNvPr>
          <p:cNvSpPr>
            <a:spLocks noGrp="1"/>
          </p:cNvSpPr>
          <p:nvPr>
            <p:ph type="title"/>
          </p:nvPr>
        </p:nvSpPr>
        <p:spPr/>
        <p:txBody>
          <a:bodyPr/>
          <a:lstStyle/>
          <a:p>
            <a:pPr algn="ctr"/>
            <a:r>
              <a:rPr lang="en-US" sz="3600" dirty="0">
                <a:solidFill>
                  <a:srgbClr val="0064A4"/>
                </a:solidFill>
              </a:rPr>
              <a:t>Provider Relations Contact List</a:t>
            </a:r>
          </a:p>
        </p:txBody>
      </p:sp>
      <p:sp>
        <p:nvSpPr>
          <p:cNvPr id="4" name="Slide Number Placeholder 3">
            <a:extLst>
              <a:ext uri="{FF2B5EF4-FFF2-40B4-BE49-F238E27FC236}">
                <a16:creationId xmlns:a16="http://schemas.microsoft.com/office/drawing/2014/main" id="{A3D93E64-EEEB-4DFA-8DA7-45BE2D97FCD1}"/>
              </a:ext>
            </a:extLst>
          </p:cNvPr>
          <p:cNvSpPr>
            <a:spLocks noGrp="1"/>
          </p:cNvSpPr>
          <p:nvPr>
            <p:ph type="sldNum" sz="quarter" idx="12"/>
          </p:nvPr>
        </p:nvSpPr>
        <p:spPr/>
        <p:txBody>
          <a:bodyPr/>
          <a:lstStyle/>
          <a:p>
            <a:fld id="{839BD1D2-6DB2-408B-A2BF-D067DFF0EF98}" type="slidenum">
              <a:rPr lang="en-US" smtClean="0"/>
              <a:t>84</a:t>
            </a:fld>
            <a:endParaRPr lang="en-US" dirty="0"/>
          </a:p>
        </p:txBody>
      </p:sp>
      <p:sp>
        <p:nvSpPr>
          <p:cNvPr id="5" name="Content Placeholder 4">
            <a:extLst>
              <a:ext uri="{FF2B5EF4-FFF2-40B4-BE49-F238E27FC236}">
                <a16:creationId xmlns:a16="http://schemas.microsoft.com/office/drawing/2014/main" id="{7830BCC9-ECB3-4120-81C2-0CC404B49AB9}"/>
              </a:ext>
            </a:extLst>
          </p:cNvPr>
          <p:cNvSpPr txBox="1">
            <a:spLocks/>
          </p:cNvSpPr>
          <p:nvPr/>
        </p:nvSpPr>
        <p:spPr>
          <a:xfrm>
            <a:off x="2614844" y="2628900"/>
            <a:ext cx="2895600" cy="19431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Font typeface="Arial" pitchFamily="34" charset="0"/>
              <a:buNone/>
            </a:pPr>
            <a:r>
              <a:rPr lang="en-US" sz="1600" b="1" dirty="0"/>
              <a:t>Caroline Cruz</a:t>
            </a:r>
            <a:endParaRPr lang="en-US" sz="1600" dirty="0"/>
          </a:p>
          <a:p>
            <a:pPr marL="114300" indent="0" algn="ctr">
              <a:buFont typeface="Arial" pitchFamily="34" charset="0"/>
              <a:buNone/>
            </a:pPr>
            <a:r>
              <a:rPr lang="en-US" sz="1600" i="1" dirty="0"/>
              <a:t>Senior Provider Relations Representative</a:t>
            </a:r>
          </a:p>
          <a:p>
            <a:pPr marL="114300" indent="0" algn="ctr">
              <a:buFont typeface="Arial" pitchFamily="34" charset="0"/>
              <a:buNone/>
            </a:pPr>
            <a:r>
              <a:rPr lang="en-US" sz="1600" b="1" i="1" dirty="0"/>
              <a:t>Central Orange County</a:t>
            </a:r>
          </a:p>
          <a:p>
            <a:pPr marL="114300" indent="0" algn="ctr">
              <a:buFont typeface="Arial" pitchFamily="34" charset="0"/>
              <a:buNone/>
            </a:pPr>
            <a:r>
              <a:rPr lang="en-US" sz="1600" dirty="0"/>
              <a:t>(714) 509-7027</a:t>
            </a:r>
          </a:p>
          <a:p>
            <a:pPr marL="114300" indent="0" algn="ctr">
              <a:buFont typeface="Arial" pitchFamily="34" charset="0"/>
              <a:buNone/>
            </a:pPr>
            <a:r>
              <a:rPr lang="en-US" sz="1600" u="sng" dirty="0">
                <a:solidFill>
                  <a:schemeClr val="tx2">
                    <a:lumMod val="60000"/>
                    <a:lumOff val="40000"/>
                  </a:schemeClr>
                </a:solidFill>
                <a:hlinkClick r:id="rId2"/>
              </a:rPr>
              <a:t>Caroline.Cruz@choc.org</a:t>
            </a:r>
            <a:r>
              <a:rPr lang="en-US" sz="1600" u="sng" dirty="0">
                <a:solidFill>
                  <a:schemeClr val="tx2">
                    <a:lumMod val="60000"/>
                    <a:lumOff val="40000"/>
                  </a:schemeClr>
                </a:solidFill>
              </a:rPr>
              <a:t> </a:t>
            </a:r>
            <a:endParaRPr lang="en-US" sz="1600" dirty="0">
              <a:solidFill>
                <a:schemeClr val="tx2">
                  <a:lumMod val="60000"/>
                  <a:lumOff val="40000"/>
                </a:schemeClr>
              </a:solidFill>
            </a:endParaRPr>
          </a:p>
        </p:txBody>
      </p:sp>
      <p:sp>
        <p:nvSpPr>
          <p:cNvPr id="6" name="Content Placeholder 4">
            <a:extLst>
              <a:ext uri="{FF2B5EF4-FFF2-40B4-BE49-F238E27FC236}">
                <a16:creationId xmlns:a16="http://schemas.microsoft.com/office/drawing/2014/main" id="{BC99C456-6351-46C8-97B5-4D11D58E205D}"/>
              </a:ext>
            </a:extLst>
          </p:cNvPr>
          <p:cNvSpPr txBox="1">
            <a:spLocks/>
          </p:cNvSpPr>
          <p:nvPr/>
        </p:nvSpPr>
        <p:spPr>
          <a:xfrm>
            <a:off x="76200" y="2628900"/>
            <a:ext cx="2895600" cy="19431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Font typeface="Arial" pitchFamily="34" charset="0"/>
              <a:buNone/>
            </a:pPr>
            <a:r>
              <a:rPr lang="en-US" sz="1600" b="1" dirty="0"/>
              <a:t>Elizabeth Kellam</a:t>
            </a:r>
            <a:endParaRPr lang="en-US" sz="1600" dirty="0"/>
          </a:p>
          <a:p>
            <a:pPr marL="114300" indent="0" algn="ctr">
              <a:buNone/>
            </a:pPr>
            <a:r>
              <a:rPr lang="en-US" sz="1600" i="1" dirty="0"/>
              <a:t>Senior Provider Relations Representative</a:t>
            </a:r>
          </a:p>
          <a:p>
            <a:pPr marL="114300" indent="0" algn="ctr">
              <a:buNone/>
            </a:pPr>
            <a:r>
              <a:rPr lang="en-US" sz="1600" b="1" i="1" dirty="0"/>
              <a:t>South Orange County</a:t>
            </a:r>
          </a:p>
          <a:p>
            <a:pPr marL="114300" indent="0" algn="ctr">
              <a:buNone/>
            </a:pPr>
            <a:r>
              <a:rPr lang="en-US" sz="1600" dirty="0"/>
              <a:t>(714) 509-7166</a:t>
            </a:r>
          </a:p>
          <a:p>
            <a:pPr marL="114300" indent="0" algn="ctr">
              <a:buNone/>
            </a:pPr>
            <a:r>
              <a:rPr lang="en-US" sz="1600" u="sng" dirty="0">
                <a:solidFill>
                  <a:schemeClr val="tx2">
                    <a:lumMod val="60000"/>
                    <a:lumOff val="40000"/>
                  </a:schemeClr>
                </a:solidFill>
                <a:hlinkClick r:id="rId3"/>
              </a:rPr>
              <a:t>Elizabeth.Kellam@choc.org</a:t>
            </a:r>
            <a:r>
              <a:rPr lang="en-US" sz="1600" u="sng" dirty="0">
                <a:solidFill>
                  <a:schemeClr val="tx2">
                    <a:lumMod val="60000"/>
                    <a:lumOff val="40000"/>
                  </a:schemeClr>
                </a:solidFill>
              </a:rPr>
              <a:t> </a:t>
            </a:r>
          </a:p>
          <a:p>
            <a:pPr marL="114300" indent="0" algn="ctr">
              <a:buNone/>
            </a:pPr>
            <a:endParaRPr lang="en-US" sz="1400" dirty="0"/>
          </a:p>
        </p:txBody>
      </p:sp>
      <p:sp>
        <p:nvSpPr>
          <p:cNvPr id="7" name="Content Placeholder 4">
            <a:extLst>
              <a:ext uri="{FF2B5EF4-FFF2-40B4-BE49-F238E27FC236}">
                <a16:creationId xmlns:a16="http://schemas.microsoft.com/office/drawing/2014/main" id="{4710F006-A10B-4860-9D05-15E3E4E7C630}"/>
              </a:ext>
            </a:extLst>
          </p:cNvPr>
          <p:cNvSpPr txBox="1">
            <a:spLocks/>
          </p:cNvSpPr>
          <p:nvPr/>
        </p:nvSpPr>
        <p:spPr>
          <a:xfrm>
            <a:off x="5181600" y="2628900"/>
            <a:ext cx="2895600" cy="19431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buFont typeface="Arial" pitchFamily="34" charset="0"/>
              <a:buNone/>
            </a:pPr>
            <a:r>
              <a:rPr lang="en-US" sz="1600" b="1" dirty="0"/>
              <a:t>Timothy Timbol</a:t>
            </a:r>
            <a:endParaRPr lang="en-US" sz="1600" dirty="0"/>
          </a:p>
          <a:p>
            <a:pPr marL="114300" indent="0" algn="ctr">
              <a:buFont typeface="Arial" pitchFamily="34" charset="0"/>
              <a:buNone/>
            </a:pPr>
            <a:r>
              <a:rPr lang="en-US" sz="1600" i="1" dirty="0"/>
              <a:t>Senior Provider Relations Representative</a:t>
            </a:r>
          </a:p>
          <a:p>
            <a:pPr marL="114300" indent="0" algn="ctr">
              <a:buFont typeface="Arial" pitchFamily="34" charset="0"/>
              <a:buNone/>
            </a:pPr>
            <a:r>
              <a:rPr lang="en-US" sz="1600" b="1" i="1" dirty="0"/>
              <a:t>North Orange County</a:t>
            </a:r>
          </a:p>
          <a:p>
            <a:pPr marL="114300" indent="0" algn="ctr">
              <a:buFont typeface="Arial" pitchFamily="34" charset="0"/>
              <a:buNone/>
            </a:pPr>
            <a:r>
              <a:rPr lang="en-US" sz="1600" dirty="0"/>
              <a:t>(714) 509-7027</a:t>
            </a:r>
          </a:p>
          <a:p>
            <a:pPr marL="114300" indent="0" algn="ctr">
              <a:buFont typeface="Arial" pitchFamily="34" charset="0"/>
              <a:buNone/>
            </a:pPr>
            <a:r>
              <a:rPr lang="en-US" sz="1600" u="sng" dirty="0">
                <a:solidFill>
                  <a:schemeClr val="tx2">
                    <a:lumMod val="60000"/>
                    <a:lumOff val="40000"/>
                  </a:schemeClr>
                </a:solidFill>
                <a:hlinkClick r:id="rId4"/>
              </a:rPr>
              <a:t>Timothy.Timbol@choc.org</a:t>
            </a:r>
            <a:r>
              <a:rPr lang="en-US" sz="1600" u="sng" dirty="0">
                <a:solidFill>
                  <a:schemeClr val="tx2">
                    <a:lumMod val="60000"/>
                    <a:lumOff val="40000"/>
                  </a:schemeClr>
                </a:solidFill>
              </a:rPr>
              <a:t> </a:t>
            </a:r>
          </a:p>
          <a:p>
            <a:pPr marL="114300" indent="0" algn="ctr">
              <a:buFont typeface="Arial" pitchFamily="34" charset="0"/>
              <a:buNone/>
            </a:pPr>
            <a:endParaRPr lang="en-US" sz="1400" dirty="0"/>
          </a:p>
        </p:txBody>
      </p:sp>
      <p:sp>
        <p:nvSpPr>
          <p:cNvPr id="3" name="TextBox 2">
            <a:extLst>
              <a:ext uri="{FF2B5EF4-FFF2-40B4-BE49-F238E27FC236}">
                <a16:creationId xmlns:a16="http://schemas.microsoft.com/office/drawing/2014/main" id="{D62D9BEE-5C2A-4C31-8957-810C972CC788}"/>
              </a:ext>
            </a:extLst>
          </p:cNvPr>
          <p:cNvSpPr txBox="1"/>
          <p:nvPr/>
        </p:nvSpPr>
        <p:spPr>
          <a:xfrm>
            <a:off x="2857500" y="1600200"/>
            <a:ext cx="2819400" cy="584775"/>
          </a:xfrm>
          <a:prstGeom prst="rect">
            <a:avLst/>
          </a:prstGeom>
          <a:noFill/>
        </p:spPr>
        <p:txBody>
          <a:bodyPr wrap="square" rtlCol="0">
            <a:spAutoFit/>
          </a:bodyPr>
          <a:lstStyle/>
          <a:p>
            <a:pPr algn="ctr"/>
            <a:r>
              <a:rPr lang="en-US" sz="1600" b="1" dirty="0"/>
              <a:t>Provider Relations Department</a:t>
            </a:r>
          </a:p>
          <a:p>
            <a:pPr algn="ctr"/>
            <a:r>
              <a:rPr lang="en-US" sz="1600" dirty="0">
                <a:hlinkClick r:id="rId5"/>
              </a:rPr>
              <a:t>ProviderRelations@choc.org</a:t>
            </a:r>
            <a:r>
              <a:rPr lang="en-US" sz="1600" dirty="0"/>
              <a:t> </a:t>
            </a:r>
          </a:p>
        </p:txBody>
      </p:sp>
      <p:pic>
        <p:nvPicPr>
          <p:cNvPr id="8" name="Graphic 7" descr="Caret Up with solid fill">
            <a:hlinkClick r:id="rId6" action="ppaction://hlinksldjump"/>
            <a:extLst>
              <a:ext uri="{FF2B5EF4-FFF2-40B4-BE49-F238E27FC236}">
                <a16:creationId xmlns:a16="http://schemas.microsoft.com/office/drawing/2014/main" id="{B39C06A4-9D61-4BD6-98B2-59154E40C5F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152372556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AEE16B-3715-4726-8E6C-88F0C445AAD2}"/>
              </a:ext>
            </a:extLst>
          </p:cNvPr>
          <p:cNvSpPr>
            <a:spLocks noGrp="1"/>
          </p:cNvSpPr>
          <p:nvPr>
            <p:ph type="sldNum" sz="quarter" idx="12"/>
          </p:nvPr>
        </p:nvSpPr>
        <p:spPr/>
        <p:txBody>
          <a:bodyPr/>
          <a:lstStyle/>
          <a:p>
            <a:fld id="{839BD1D2-6DB2-408B-A2BF-D067DFF0EF98}" type="slidenum">
              <a:rPr lang="en-US" smtClean="0"/>
              <a:t>85</a:t>
            </a:fld>
            <a:endParaRPr lang="en-US" dirty="0"/>
          </a:p>
        </p:txBody>
      </p:sp>
      <p:sp>
        <p:nvSpPr>
          <p:cNvPr id="3" name="TextBox 2">
            <a:extLst>
              <a:ext uri="{FF2B5EF4-FFF2-40B4-BE49-F238E27FC236}">
                <a16:creationId xmlns:a16="http://schemas.microsoft.com/office/drawing/2014/main" id="{BA438BD1-9268-4798-9744-7425B5C94B44}"/>
              </a:ext>
            </a:extLst>
          </p:cNvPr>
          <p:cNvSpPr txBox="1"/>
          <p:nvPr/>
        </p:nvSpPr>
        <p:spPr>
          <a:xfrm>
            <a:off x="1828800" y="2590800"/>
            <a:ext cx="4819717" cy="1323439"/>
          </a:xfrm>
          <a:prstGeom prst="rect">
            <a:avLst/>
          </a:prstGeom>
          <a:noFill/>
        </p:spPr>
        <p:txBody>
          <a:bodyPr wrap="none" rtlCol="0">
            <a:spAutoFit/>
          </a:bodyPr>
          <a:lstStyle/>
          <a:p>
            <a:r>
              <a:rPr lang="en-US" sz="8000" dirty="0">
                <a:solidFill>
                  <a:srgbClr val="0064A4"/>
                </a:solidFill>
              </a:rPr>
              <a:t>Thank you!</a:t>
            </a:r>
          </a:p>
        </p:txBody>
      </p:sp>
      <p:pic>
        <p:nvPicPr>
          <p:cNvPr id="4" name="Graphic 3" descr="Caret Up with solid fill">
            <a:hlinkClick r:id="rId2" action="ppaction://hlinksldjump"/>
            <a:extLst>
              <a:ext uri="{FF2B5EF4-FFF2-40B4-BE49-F238E27FC236}">
                <a16:creationId xmlns:a16="http://schemas.microsoft.com/office/drawing/2014/main" id="{572FD87C-1D52-4A0F-A13B-0415176769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3801165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DBDB3-9DF7-48B1-ADCF-18CB652DABAF}"/>
              </a:ext>
            </a:extLst>
          </p:cNvPr>
          <p:cNvSpPr>
            <a:spLocks noGrp="1"/>
          </p:cNvSpPr>
          <p:nvPr>
            <p:ph type="title"/>
          </p:nvPr>
        </p:nvSpPr>
        <p:spPr/>
        <p:txBody>
          <a:bodyPr/>
          <a:lstStyle/>
          <a:p>
            <a:pPr algn="ctr"/>
            <a:r>
              <a:rPr lang="en-US" sz="3600" dirty="0">
                <a:solidFill>
                  <a:srgbClr val="0064A4"/>
                </a:solidFill>
              </a:rPr>
              <a:t>Initial Health Appointment (IHA)</a:t>
            </a:r>
          </a:p>
        </p:txBody>
      </p:sp>
      <p:sp>
        <p:nvSpPr>
          <p:cNvPr id="3" name="Content Placeholder 2">
            <a:extLst>
              <a:ext uri="{FF2B5EF4-FFF2-40B4-BE49-F238E27FC236}">
                <a16:creationId xmlns:a16="http://schemas.microsoft.com/office/drawing/2014/main" id="{B52C1310-C077-4421-B58C-D128E717425A}"/>
              </a:ext>
            </a:extLst>
          </p:cNvPr>
          <p:cNvSpPr>
            <a:spLocks noGrp="1"/>
          </p:cNvSpPr>
          <p:nvPr>
            <p:ph idx="1"/>
          </p:nvPr>
        </p:nvSpPr>
        <p:spPr/>
        <p:txBody>
          <a:bodyPr>
            <a:normAutofit/>
          </a:bodyPr>
          <a:lstStyle/>
          <a:p>
            <a:pPr marL="0" marR="0" indent="0">
              <a:spcBef>
                <a:spcPts val="0"/>
              </a:spcBef>
              <a:spcAft>
                <a:spcPts val="600"/>
              </a:spcAft>
              <a:buNone/>
            </a:pPr>
            <a:r>
              <a:rPr lang="en-US" sz="1800" b="1" dirty="0">
                <a:solidFill>
                  <a:srgbClr val="0064A4"/>
                </a:solidFill>
                <a:effectLst/>
                <a:ea typeface="Calibri" panose="020F0502020204030204" pitchFamily="34" charset="0"/>
                <a:cs typeface="Times New Roman" panose="02020603050405020304" pitchFamily="18" charset="0"/>
              </a:rPr>
              <a:t>What is the IHA? </a:t>
            </a:r>
          </a:p>
          <a:p>
            <a:pPr marL="0" marR="0" indent="0" algn="just">
              <a:spcBef>
                <a:spcPts val="0"/>
              </a:spcBef>
              <a:spcAft>
                <a:spcPts val="600"/>
              </a:spcAft>
              <a:buNone/>
            </a:pPr>
            <a:r>
              <a:rPr lang="en-US" sz="1800" dirty="0"/>
              <a:t>A</a:t>
            </a:r>
            <a:r>
              <a:rPr lang="en-US" sz="1800" b="0" i="0" dirty="0">
                <a:effectLst/>
              </a:rPr>
              <a:t>ll new Medi-Cal members must complete their comprehensive Initial Health Appointment (IHA) </a:t>
            </a:r>
            <a:r>
              <a:rPr lang="en-US" sz="1800" b="1" i="0" dirty="0">
                <a:effectLst/>
              </a:rPr>
              <a:t>within 120 days from enrollment into CalOptima Health</a:t>
            </a:r>
            <a:r>
              <a:rPr lang="en-US" sz="1800" b="0" i="0" dirty="0">
                <a:effectLst/>
              </a:rPr>
              <a:t>. The IHA can be completed by their selected or assigned PCP, including OB/GYNs and Specialists for members with special needs such as the SPD population. At a minimum, it must include:</a:t>
            </a:r>
            <a:endParaRPr lang="en-US" sz="1800" b="1" dirty="0">
              <a:effectLst/>
              <a:ea typeface="Calibri" panose="020F0502020204030204" pitchFamily="34" charset="0"/>
              <a:cs typeface="Times New Roman" panose="02020603050405020304" pitchFamily="18" charset="0"/>
            </a:endParaRPr>
          </a:p>
          <a:p>
            <a:pPr marL="285750" indent="-285750" algn="just">
              <a:spcBef>
                <a:spcPts val="0"/>
              </a:spcBef>
              <a:buClr>
                <a:srgbClr val="0064A4"/>
              </a:buClr>
            </a:pPr>
            <a:r>
              <a:rPr lang="en-US" sz="1800" dirty="0">
                <a:effectLst/>
                <a:ea typeface="Times New Roman" panose="02020603050405020304" pitchFamily="18" charset="0"/>
                <a:cs typeface="Times New Roman" panose="02020603050405020304" pitchFamily="18" charset="0"/>
              </a:rPr>
              <a:t>A comprehensive physical and mental status exam</a:t>
            </a:r>
          </a:p>
          <a:p>
            <a:pPr marL="285750" indent="-285750" algn="just">
              <a:spcBef>
                <a:spcPts val="0"/>
              </a:spcBef>
              <a:buClr>
                <a:srgbClr val="0064A4"/>
              </a:buClr>
            </a:pPr>
            <a:r>
              <a:rPr lang="en-US" sz="1800" dirty="0">
                <a:ea typeface="Times New Roman" panose="02020603050405020304" pitchFamily="18" charset="0"/>
                <a:cs typeface="Times New Roman" panose="02020603050405020304" pitchFamily="18" charset="0"/>
              </a:rPr>
              <a:t>Comprehensive history, which includes a history of present illness, past medical history, social history, and review of organ systems</a:t>
            </a:r>
            <a:endParaRPr lang="en-US" sz="1800" strike="sngStrike" dirty="0">
              <a:ea typeface="Times New Roman" panose="02020603050405020304" pitchFamily="18" charset="0"/>
              <a:cs typeface="Times New Roman" panose="02020603050405020304" pitchFamily="18" charset="0"/>
            </a:endParaRPr>
          </a:p>
          <a:p>
            <a:pPr marL="285750" indent="-285750" algn="just">
              <a:spcBef>
                <a:spcPts val="0"/>
              </a:spcBef>
              <a:buClr>
                <a:srgbClr val="0064A4"/>
              </a:buClr>
            </a:pPr>
            <a:r>
              <a:rPr lang="en-US" sz="1800" dirty="0">
                <a:ea typeface="Times New Roman" panose="02020603050405020304" pitchFamily="18" charset="0"/>
                <a:cs typeface="Times New Roman" panose="02020603050405020304" pitchFamily="18" charset="0"/>
              </a:rPr>
              <a:t>Assessing and identifying risks, age-appropriate preventive screenings and referrals to appropriate services</a:t>
            </a:r>
            <a:endParaRPr lang="en-US" sz="1800" strike="sngStrike" dirty="0">
              <a:ea typeface="Times New Roman" panose="02020603050405020304" pitchFamily="18" charset="0"/>
              <a:cs typeface="Times New Roman" panose="02020603050405020304" pitchFamily="18" charset="0"/>
            </a:endParaRPr>
          </a:p>
          <a:p>
            <a:pPr marL="285750" indent="-285750" algn="just">
              <a:spcBef>
                <a:spcPts val="0"/>
              </a:spcBef>
              <a:buClr>
                <a:srgbClr val="0064A4"/>
              </a:buClr>
            </a:pPr>
            <a:r>
              <a:rPr lang="en-US" sz="1800" dirty="0">
                <a:effectLst/>
                <a:ea typeface="Times New Roman" panose="02020603050405020304" pitchFamily="18" charset="0"/>
                <a:cs typeface="Times New Roman" panose="02020603050405020304" pitchFamily="18" charset="0"/>
              </a:rPr>
              <a:t>Diagnosis, health education, and a plan for treatment of any disease</a:t>
            </a:r>
          </a:p>
          <a:p>
            <a:pPr marL="285750" indent="-285750" algn="just">
              <a:spcBef>
                <a:spcPts val="0"/>
              </a:spcBef>
              <a:buClr>
                <a:srgbClr val="0064A4"/>
              </a:buClr>
            </a:pPr>
            <a:endParaRPr lang="en-US" sz="1800" dirty="0">
              <a:ea typeface="Times New Roman" panose="02020603050405020304" pitchFamily="18" charset="0"/>
              <a:cs typeface="Times New Roman" panose="02020603050405020304" pitchFamily="18" charset="0"/>
            </a:endParaRPr>
          </a:p>
          <a:p>
            <a:pPr marL="0" indent="0" algn="just">
              <a:spcBef>
                <a:spcPts val="0"/>
              </a:spcBef>
              <a:buClr>
                <a:srgbClr val="0064A4"/>
              </a:buClr>
              <a:buNone/>
            </a:pPr>
            <a:r>
              <a:rPr lang="en-US" sz="1800" dirty="0">
                <a:effectLst/>
                <a:ea typeface="Times New Roman" panose="02020603050405020304" pitchFamily="18" charset="0"/>
                <a:cs typeface="Times New Roman" panose="02020603050405020304" pitchFamily="18" charset="0"/>
              </a:rPr>
              <a:t>IHA components can be completed over the course of multiple visits</a:t>
            </a:r>
          </a:p>
        </p:txBody>
      </p:sp>
      <p:sp>
        <p:nvSpPr>
          <p:cNvPr id="4" name="Slide Number Placeholder 3">
            <a:extLst>
              <a:ext uri="{FF2B5EF4-FFF2-40B4-BE49-F238E27FC236}">
                <a16:creationId xmlns:a16="http://schemas.microsoft.com/office/drawing/2014/main" id="{26A6D1E9-2BDB-4E2F-BB8F-A723695486F1}"/>
              </a:ext>
            </a:extLst>
          </p:cNvPr>
          <p:cNvSpPr>
            <a:spLocks noGrp="1"/>
          </p:cNvSpPr>
          <p:nvPr>
            <p:ph type="sldNum" sz="quarter" idx="12"/>
          </p:nvPr>
        </p:nvSpPr>
        <p:spPr/>
        <p:txBody>
          <a:bodyPr/>
          <a:lstStyle/>
          <a:p>
            <a:fld id="{839BD1D2-6DB2-408B-A2BF-D067DFF0EF98}" type="slidenum">
              <a:rPr lang="en-US" smtClean="0"/>
              <a:t>9</a:t>
            </a:fld>
            <a:endParaRPr lang="en-US" dirty="0"/>
          </a:p>
        </p:txBody>
      </p:sp>
      <p:pic>
        <p:nvPicPr>
          <p:cNvPr id="5" name="Graphic 4" descr="Caret Up with solid fill">
            <a:hlinkClick r:id="rId3" action="ppaction://hlinksldjump"/>
            <a:extLst>
              <a:ext uri="{FF2B5EF4-FFF2-40B4-BE49-F238E27FC236}">
                <a16:creationId xmlns:a16="http://schemas.microsoft.com/office/drawing/2014/main" id="{6F33AA72-097D-4FF5-9E32-40F6BACE1F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48908" y="6045200"/>
            <a:ext cx="914400" cy="914400"/>
          </a:xfrm>
          <a:prstGeom prst="rect">
            <a:avLst/>
          </a:prstGeom>
        </p:spPr>
      </p:pic>
    </p:spTree>
    <p:extLst>
      <p:ext uri="{BB962C8B-B14F-4D97-AF65-F5344CB8AC3E}">
        <p14:creationId xmlns:p14="http://schemas.microsoft.com/office/powerpoint/2010/main" val="4257610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11190</TotalTime>
  <Words>10346</Words>
  <Application>Microsoft Office PowerPoint</Application>
  <PresentationFormat>On-screen Show (4:3)</PresentationFormat>
  <Paragraphs>1042</Paragraphs>
  <Slides>85</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85</vt:i4>
      </vt:variant>
    </vt:vector>
  </HeadingPairs>
  <TitlesOfParts>
    <vt:vector size="95" baseType="lpstr">
      <vt:lpstr>Arial</vt:lpstr>
      <vt:lpstr>Calibri</vt:lpstr>
      <vt:lpstr>Courier New</vt:lpstr>
      <vt:lpstr>Gill Sans</vt:lpstr>
      <vt:lpstr>Gill Sans MT</vt:lpstr>
      <vt:lpstr>GillSansMTPro-Book</vt:lpstr>
      <vt:lpstr>Noto Sans</vt:lpstr>
      <vt:lpstr>Times New Roman</vt:lpstr>
      <vt:lpstr>Wingdings</vt:lpstr>
      <vt:lpstr>Adjacency</vt:lpstr>
      <vt:lpstr>CHA Provider Training </vt:lpstr>
      <vt:lpstr>Table of Contents</vt:lpstr>
      <vt:lpstr>Table of Contents</vt:lpstr>
      <vt:lpstr>Table of Contents</vt:lpstr>
      <vt:lpstr>PowerPoint Presentation</vt:lpstr>
      <vt:lpstr>PowerPoint Presentation</vt:lpstr>
      <vt:lpstr>Covered Services</vt:lpstr>
      <vt:lpstr>Early and Periodic Screening, Diagnosis and Treatment Referrals</vt:lpstr>
      <vt:lpstr>Initial Health Appointment (IHA)</vt:lpstr>
      <vt:lpstr>Initial Health Appointment (IHA)</vt:lpstr>
      <vt:lpstr>Individual Health Education Behavioral Assessment (IHEBA)</vt:lpstr>
      <vt:lpstr>Pharmacy Services</vt:lpstr>
      <vt:lpstr>Electronic Visit Verification (EVV)</vt:lpstr>
      <vt:lpstr>Electronic Visit Verification (EVV)</vt:lpstr>
      <vt:lpstr>PowerPoint Presentation</vt:lpstr>
      <vt:lpstr>CalOptima Health Programs</vt:lpstr>
      <vt:lpstr>CalOptima Health Programs</vt:lpstr>
      <vt:lpstr>WCM &amp; CCS</vt:lpstr>
      <vt:lpstr>California Advancing and Innovating  Medi-Cal (CalAIM)</vt:lpstr>
      <vt:lpstr>California Advancing and Innovating  Medi-Cal (CalAIM)</vt:lpstr>
      <vt:lpstr>Enhanced Care Management (ECM)</vt:lpstr>
      <vt:lpstr>Community Supports</vt:lpstr>
      <vt:lpstr>Long-Term Services and Supports</vt:lpstr>
      <vt:lpstr>Long-Term Services and Supports</vt:lpstr>
      <vt:lpstr>Community-Based Adult Services</vt:lpstr>
      <vt:lpstr>Reporting Requirements</vt:lpstr>
      <vt:lpstr>Critical Incident Reporting</vt:lpstr>
      <vt:lpstr>Fraud, Waste, and Abuse</vt:lpstr>
      <vt:lpstr>Additional Reporting</vt:lpstr>
      <vt:lpstr>Responsibilities for Indian Health Care Providers (IHCP) and American Indian Members</vt:lpstr>
      <vt:lpstr>Responsibilities for IHCP and American Indian Members</vt:lpstr>
      <vt:lpstr>Responsibilities for IHCP and American Indian Members</vt:lpstr>
      <vt:lpstr>Behavioral Health Services</vt:lpstr>
      <vt:lpstr>Behavioral Health Services</vt:lpstr>
      <vt:lpstr>Behavioral Health Services</vt:lpstr>
      <vt:lpstr>Dementia Care Aware Provider Training</vt:lpstr>
      <vt:lpstr>CalOptima Health Member Services</vt:lpstr>
      <vt:lpstr>Member Handbook</vt:lpstr>
      <vt:lpstr>Member Handbook</vt:lpstr>
      <vt:lpstr>Member Grievances and Appeals</vt:lpstr>
      <vt:lpstr>CalOptima Health Provider Resources</vt:lpstr>
      <vt:lpstr>Provider Resources on CalOptima Health’s Website</vt:lpstr>
      <vt:lpstr>PowerPoint Presentation</vt:lpstr>
      <vt:lpstr>Provider Manual</vt:lpstr>
      <vt:lpstr>Provider Access Standard Requirements</vt:lpstr>
      <vt:lpstr>Access Standards</vt:lpstr>
      <vt:lpstr>Access Standards</vt:lpstr>
      <vt:lpstr>Access Standards</vt:lpstr>
      <vt:lpstr>Access Standards</vt:lpstr>
      <vt:lpstr>Cultural Competency Requirement</vt:lpstr>
      <vt:lpstr>Cultural Competency</vt:lpstr>
      <vt:lpstr>Cultural Competency</vt:lpstr>
      <vt:lpstr>Member Information</vt:lpstr>
      <vt:lpstr>Member Eligibility</vt:lpstr>
      <vt:lpstr>Member Disenrollment Request</vt:lpstr>
      <vt:lpstr>Authorizations</vt:lpstr>
      <vt:lpstr>Authorization Process</vt:lpstr>
      <vt:lpstr>Authorization Process</vt:lpstr>
      <vt:lpstr>Authorization Process Appeals</vt:lpstr>
      <vt:lpstr>EZ-Net Provider Portal</vt:lpstr>
      <vt:lpstr>Clinical Programs</vt:lpstr>
      <vt:lpstr>Model of Care Programs</vt:lpstr>
      <vt:lpstr>Model of Care Programs</vt:lpstr>
      <vt:lpstr>Seniors and Persons with Disabilities (SPD)</vt:lpstr>
      <vt:lpstr>Care Management</vt:lpstr>
      <vt:lpstr>Doula Services</vt:lpstr>
      <vt:lpstr>Claims</vt:lpstr>
      <vt:lpstr>Claim Billing Procedures</vt:lpstr>
      <vt:lpstr>Claim Billing Procedures</vt:lpstr>
      <vt:lpstr>Claim Billing Procedures</vt:lpstr>
      <vt:lpstr>Claim Billing Procedures</vt:lpstr>
      <vt:lpstr>Provider Complaint Process</vt:lpstr>
      <vt:lpstr>Member Billing Restrictions</vt:lpstr>
      <vt:lpstr>Member Billing Restrictions</vt:lpstr>
      <vt:lpstr>Provider Payments Portal</vt:lpstr>
      <vt:lpstr>ECHO Health</vt:lpstr>
      <vt:lpstr>ECHO Health</vt:lpstr>
      <vt:lpstr>Quality Improvement (HEDIS)</vt:lpstr>
      <vt:lpstr>Quality Improvement (HEDIS)</vt:lpstr>
      <vt:lpstr>PowerPoint Presentation</vt:lpstr>
      <vt:lpstr>Quality Improvement Workplan</vt:lpstr>
      <vt:lpstr>CHOC Health Alliance Contacts</vt:lpstr>
      <vt:lpstr>CHOC Health Alliance Contact List</vt:lpstr>
      <vt:lpstr>Provider Relations Contact List</vt:lpstr>
      <vt:lpstr>PowerPoint Presentation</vt:lpstr>
    </vt:vector>
  </TitlesOfParts>
  <Company>CHOC Children's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Flow Process</dc:title>
  <dc:creator>Vannie Figueroa</dc:creator>
  <cp:lastModifiedBy>Caroline Cruz</cp:lastModifiedBy>
  <cp:revision>243</cp:revision>
  <cp:lastPrinted>2016-12-16T21:58:25Z</cp:lastPrinted>
  <dcterms:created xsi:type="dcterms:W3CDTF">2016-12-13T22:50:53Z</dcterms:created>
  <dcterms:modified xsi:type="dcterms:W3CDTF">2024-12-31T22:16:55Z</dcterms:modified>
</cp:coreProperties>
</file>